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9" r:id="rId2"/>
    <p:sldMasterId id="2147483722" r:id="rId3"/>
    <p:sldMasterId id="2147483735" r:id="rId4"/>
  </p:sldMasterIdLst>
  <p:notesMasterIdLst>
    <p:notesMasterId r:id="rId30"/>
  </p:notesMasterIdLst>
  <p:handoutMasterIdLst>
    <p:handoutMasterId r:id="rId31"/>
  </p:handoutMasterIdLst>
  <p:sldIdLst>
    <p:sldId id="3292" r:id="rId5"/>
    <p:sldId id="3328" r:id="rId6"/>
    <p:sldId id="3355" r:id="rId7"/>
    <p:sldId id="3359" r:id="rId8"/>
    <p:sldId id="3358" r:id="rId9"/>
    <p:sldId id="3335" r:id="rId10"/>
    <p:sldId id="3313" r:id="rId11"/>
    <p:sldId id="3353" r:id="rId12"/>
    <p:sldId id="3323" r:id="rId13"/>
    <p:sldId id="3326" r:id="rId14"/>
    <p:sldId id="3336" r:id="rId15"/>
    <p:sldId id="3316" r:id="rId16"/>
    <p:sldId id="3318" r:id="rId17"/>
    <p:sldId id="3319" r:id="rId18"/>
    <p:sldId id="3351" r:id="rId19"/>
    <p:sldId id="3345" r:id="rId20"/>
    <p:sldId id="3343" r:id="rId21"/>
    <p:sldId id="3347" r:id="rId22"/>
    <p:sldId id="3341" r:id="rId23"/>
    <p:sldId id="3340" r:id="rId24"/>
    <p:sldId id="3348" r:id="rId25"/>
    <p:sldId id="3346" r:id="rId26"/>
    <p:sldId id="3349" r:id="rId27"/>
    <p:sldId id="3350" r:id="rId28"/>
    <p:sldId id="3333" r:id="rId29"/>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BD5"/>
    <a:srgbClr val="E2B700"/>
    <a:srgbClr val="F6C700"/>
    <a:srgbClr val="DA5300"/>
    <a:srgbClr val="0C2744"/>
    <a:srgbClr val="0673AE"/>
    <a:srgbClr val="FE5817"/>
    <a:srgbClr val="5ED1E5"/>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348" autoAdjust="0"/>
  </p:normalViewPr>
  <p:slideViewPr>
    <p:cSldViewPr>
      <p:cViewPr varScale="1">
        <p:scale>
          <a:sx n="48" d="100"/>
          <a:sy n="48" d="100"/>
        </p:scale>
        <p:origin x="400" y="44"/>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2018/5/16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2018/5/16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944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15690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3029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需要反复操作的次数越多，所需读取的数据量越大，受益越大；这也正是我们选用</a:t>
            </a:r>
            <a:r>
              <a:rPr lang="en-US" altLang="zh-CN" sz="1400" dirty="0" smtClean="0">
                <a:latin typeface="微软雅黑" panose="020B0503020204020204" pitchFamily="34" charset="-122"/>
                <a:ea typeface="微软雅黑" panose="020B0503020204020204" pitchFamily="34" charset="-122"/>
              </a:rPr>
              <a:t>Spark</a:t>
            </a:r>
            <a:r>
              <a:rPr lang="zh-CN" altLang="zh-CN" sz="1400" dirty="0" smtClean="0">
                <a:latin typeface="微软雅黑" panose="020B0503020204020204" pitchFamily="34" charset="-122"/>
                <a:ea typeface="微软雅黑" panose="020B0503020204020204" pitchFamily="34" charset="-122"/>
              </a:rPr>
              <a:t>的主要原因。</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03319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40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16</a:t>
            </a:fld>
            <a:endParaRPr lang="en-US" altLang="zh-CN" smtClean="0">
              <a:solidFill>
                <a:srgbClr val="000000"/>
              </a:solidFill>
            </a:endParaRPr>
          </a:p>
        </p:txBody>
      </p:sp>
    </p:spTree>
    <p:extLst>
      <p:ext uri="{BB962C8B-B14F-4D97-AF65-F5344CB8AC3E}">
        <p14:creationId xmlns:p14="http://schemas.microsoft.com/office/powerpoint/2010/main" val="33066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17</a:t>
            </a:fld>
            <a:endParaRPr lang="en-US" altLang="zh-CN" smtClean="0">
              <a:solidFill>
                <a:srgbClr val="000000"/>
              </a:solidFill>
            </a:endParaRPr>
          </a:p>
        </p:txBody>
      </p:sp>
    </p:spTree>
    <p:extLst>
      <p:ext uri="{BB962C8B-B14F-4D97-AF65-F5344CB8AC3E}">
        <p14:creationId xmlns:p14="http://schemas.microsoft.com/office/powerpoint/2010/main" val="332582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1000" y="685800"/>
            <a:ext cx="6096000" cy="3429000"/>
          </a:xfrm>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394F2B-51EC-4839-8815-33388E229762}" type="slidenum">
              <a:rPr lang="zh-CN" altLang="en-US" smtClean="0">
                <a:solidFill>
                  <a:srgbClr val="000000"/>
                </a:solidFill>
              </a:rPr>
              <a:pPr/>
              <a:t>18</a:t>
            </a:fld>
            <a:endParaRPr lang="en-US" altLang="zh-CN" smtClean="0">
              <a:solidFill>
                <a:srgbClr val="000000"/>
              </a:solidFill>
            </a:endParaRPr>
          </a:p>
        </p:txBody>
      </p:sp>
    </p:spTree>
    <p:extLst>
      <p:ext uri="{BB962C8B-B14F-4D97-AF65-F5344CB8AC3E}">
        <p14:creationId xmlns:p14="http://schemas.microsoft.com/office/powerpoint/2010/main" val="390435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1000" y="685800"/>
            <a:ext cx="6096000" cy="3429000"/>
          </a:xfrm>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92FEE0-7F2C-4FE5-8F51-10F4A3B324DA}" type="slidenum">
              <a:rPr lang="zh-CN" altLang="en-US" smtClean="0">
                <a:solidFill>
                  <a:srgbClr val="000000"/>
                </a:solidFill>
              </a:rPr>
              <a:pPr/>
              <a:t>19</a:t>
            </a:fld>
            <a:endParaRPr lang="en-US" altLang="zh-CN" smtClean="0">
              <a:solidFill>
                <a:srgbClr val="000000"/>
              </a:solidFill>
            </a:endParaRPr>
          </a:p>
        </p:txBody>
      </p:sp>
    </p:spTree>
    <p:extLst>
      <p:ext uri="{BB962C8B-B14F-4D97-AF65-F5344CB8AC3E}">
        <p14:creationId xmlns:p14="http://schemas.microsoft.com/office/powerpoint/2010/main" val="266412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a:noFill/>
        </p:spPr>
        <p:txBody>
          <a:bodyPr/>
          <a:lstStyle/>
          <a:p>
            <a:endParaRPr lang="zh-CN" altLang="en-US" smtClean="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C9F78C-0D2E-4844-B196-4F29F4FE6A13}" type="slidenum">
              <a:rPr lang="zh-CN" altLang="en-US" smtClean="0">
                <a:solidFill>
                  <a:srgbClr val="000000"/>
                </a:solidFill>
              </a:rPr>
              <a:pPr/>
              <a:t>20</a:t>
            </a:fld>
            <a:endParaRPr lang="en-US" altLang="zh-CN" smtClean="0">
              <a:solidFill>
                <a:srgbClr val="000000"/>
              </a:solidFill>
            </a:endParaRPr>
          </a:p>
        </p:txBody>
      </p:sp>
    </p:spTree>
    <p:extLst>
      <p:ext uri="{BB962C8B-B14F-4D97-AF65-F5344CB8AC3E}">
        <p14:creationId xmlns:p14="http://schemas.microsoft.com/office/powerpoint/2010/main" val="422168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46466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49980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381000" y="685800"/>
            <a:ext cx="6096000" cy="3429000"/>
          </a:xfrm>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21B22-28EB-4B4B-B9B9-5F171873BFD2}" type="slidenum">
              <a:rPr lang="zh-CN" altLang="en-US" smtClean="0">
                <a:solidFill>
                  <a:srgbClr val="000000"/>
                </a:solidFill>
              </a:rPr>
              <a:pPr/>
              <a:t>22</a:t>
            </a:fld>
            <a:endParaRPr lang="en-US" altLang="zh-CN" smtClean="0">
              <a:solidFill>
                <a:srgbClr val="000000"/>
              </a:solidFill>
            </a:endParaRPr>
          </a:p>
        </p:txBody>
      </p:sp>
    </p:spTree>
    <p:extLst>
      <p:ext uri="{BB962C8B-B14F-4D97-AF65-F5344CB8AC3E}">
        <p14:creationId xmlns:p14="http://schemas.microsoft.com/office/powerpoint/2010/main" val="258103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23</a:t>
            </a:fld>
            <a:endParaRPr lang="en-US" altLang="zh-CN" smtClean="0">
              <a:solidFill>
                <a:srgbClr val="000000"/>
              </a:solidFill>
            </a:endParaRPr>
          </a:p>
        </p:txBody>
      </p:sp>
    </p:spTree>
    <p:extLst>
      <p:ext uri="{BB962C8B-B14F-4D97-AF65-F5344CB8AC3E}">
        <p14:creationId xmlns:p14="http://schemas.microsoft.com/office/powerpoint/2010/main" val="345064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24</a:t>
            </a:fld>
            <a:endParaRPr lang="en-US" altLang="zh-CN" smtClean="0">
              <a:solidFill>
                <a:srgbClr val="000000"/>
              </a:solidFill>
            </a:endParaRPr>
          </a:p>
        </p:txBody>
      </p:sp>
    </p:spTree>
    <p:extLst>
      <p:ext uri="{BB962C8B-B14F-4D97-AF65-F5344CB8AC3E}">
        <p14:creationId xmlns:p14="http://schemas.microsoft.com/office/powerpoint/2010/main" val="3891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726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88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43814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635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7023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fld id="{D5D84C86-7404-497C-BCB5-4003B0F51D3E}" type="slidenum">
              <a:rPr lang="zh-CN" altLang="en-US" sz="1200"/>
              <a:pPr eaLnBrk="1" hangingPunct="1"/>
              <a:t>9</a:t>
            </a:fld>
            <a:endParaRPr lang="zh-CN" altLang="en-US" sz="1200"/>
          </a:p>
        </p:txBody>
      </p:sp>
    </p:spTree>
    <p:extLst>
      <p:ext uri="{BB962C8B-B14F-4D97-AF65-F5344CB8AC3E}">
        <p14:creationId xmlns:p14="http://schemas.microsoft.com/office/powerpoint/2010/main" val="8967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924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64770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2018/5/16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61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6926772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5355268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82558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52669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21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773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0219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227612997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8842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4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73727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710391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2049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2238814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8663646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46556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86792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6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6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05170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4144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01841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32913442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075881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88238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36357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045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92246982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7908645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8594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74406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6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4972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73384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19137529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462693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154185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69130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2018/5/16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4020269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7345747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330279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package" Target="../embeddings/Microsoft_Visio___2.vsdx"/><Relationship Id="rId5" Type="http://schemas.openxmlformats.org/officeDocument/2006/relationships/oleObject" Target="../embeddings/oleObject2.bin"/><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png"/><Relationship Id="rId3" Type="http://schemas.openxmlformats.org/officeDocument/2006/relationships/image" Target="../media/image19.jpg"/><Relationship Id="rId7" Type="http://schemas.openxmlformats.org/officeDocument/2006/relationships/image" Target="../media/image27.png"/><Relationship Id="rId12" Type="http://schemas.openxmlformats.org/officeDocument/2006/relationships/image" Target="../media/image32.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emf"/><Relationship Id="rId5" Type="http://schemas.openxmlformats.org/officeDocument/2006/relationships/image" Target="../media/image25.png"/><Relationship Id="rId15" Type="http://schemas.openxmlformats.org/officeDocument/2006/relationships/image" Target="../media/image35.emf"/><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emf"/><Relationship Id="rId14" Type="http://schemas.openxmlformats.org/officeDocument/2006/relationships/image" Target="../media/image34.emf"/></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9.jp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0.emf"/><Relationship Id="rId5" Type="http://schemas.openxmlformats.org/officeDocument/2006/relationships/package" Target="../embeddings/Microsoft_Visio___1.vsdx"/><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1" y="-344115"/>
            <a:ext cx="12858750" cy="7232649"/>
          </a:xfrm>
          <a:prstGeom prst="rect">
            <a:avLst/>
          </a:prstGeom>
          <a:blipFill dpi="0"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120381"/>
            <a:ext cx="12858750" cy="2664297"/>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3177721" y="4408413"/>
            <a:ext cx="65033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smtClean="0">
                <a:solidFill>
                  <a:schemeClr val="bg1"/>
                </a:solidFill>
                <a:cs typeface="Arial" panose="020B0604020202020204" pitchFamily="34" charset="0"/>
              </a:rPr>
              <a:t>基于</a:t>
            </a:r>
            <a:r>
              <a:rPr lang="en-US" altLang="zh-CN" sz="4800" b="1" dirty="0" smtClean="0">
                <a:solidFill>
                  <a:schemeClr val="bg1"/>
                </a:solidFill>
                <a:cs typeface="Arial" panose="020B0604020202020204" pitchFamily="34" charset="0"/>
              </a:rPr>
              <a:t>WIFI </a:t>
            </a:r>
            <a:r>
              <a:rPr lang="zh-CN" altLang="en-US" sz="4800" b="1" dirty="0" smtClean="0">
                <a:solidFill>
                  <a:schemeClr val="bg1"/>
                </a:solidFill>
                <a:cs typeface="Arial" panose="020B0604020202020204" pitchFamily="34" charset="0"/>
              </a:rPr>
              <a:t>探针的商业大数据分析系统</a:t>
            </a:r>
            <a:endParaRPr lang="zh-CN" altLang="en-US" sz="4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89263"/>
            <a:ext cx="4862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dirty="0" smtClean="0">
                <a:solidFill>
                  <a:schemeClr val="bg1"/>
                </a:solidFill>
                <a:cs typeface="Arial" panose="020B0604020202020204" pitchFamily="34" charset="0"/>
              </a:rPr>
              <a:t>SUPER </a:t>
            </a:r>
            <a:r>
              <a:rPr lang="en-US" altLang="zh-CN" sz="1800" dirty="0" err="1" smtClean="0">
                <a:solidFill>
                  <a:schemeClr val="bg1"/>
                </a:solidFill>
                <a:cs typeface="Arial" panose="020B0604020202020204" pitchFamily="34" charset="0"/>
              </a:rPr>
              <a:t>SUPER</a:t>
            </a:r>
            <a:r>
              <a:rPr lang="en-US" altLang="zh-CN" sz="1800" dirty="0" smtClean="0">
                <a:solidFill>
                  <a:schemeClr val="bg1"/>
                </a:solidFill>
                <a:cs typeface="Arial" panose="020B0604020202020204" pitchFamily="34" charset="0"/>
              </a:rPr>
              <a:t> HANDSOME</a:t>
            </a:r>
            <a:r>
              <a:rPr lang="zh-CN" altLang="en-US" sz="1800" dirty="0" smtClean="0">
                <a:solidFill>
                  <a:schemeClr val="bg1"/>
                </a:solidFill>
                <a:cs typeface="Arial" panose="020B0604020202020204" pitchFamily="34" charset="0"/>
              </a:rPr>
              <a:t>组</a:t>
            </a:r>
            <a:endParaRPr lang="zh-CN" altLang="en-US" sz="1800" dirty="0">
              <a:solidFill>
                <a:schemeClr val="bg1"/>
              </a:solidFill>
              <a:cs typeface="Arial" panose="020B0604020202020204" pitchFamily="34" charset="0"/>
            </a:endParaRPr>
          </a:p>
        </p:txBody>
      </p:sp>
      <p:pic>
        <p:nvPicPr>
          <p:cNvPr id="4"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715459"/>
            <a:ext cx="609600" cy="609600"/>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78304" y="4840461"/>
            <a:ext cx="1827005" cy="1727350"/>
          </a:xfrm>
          <a:prstGeom prst="rect">
            <a:avLst/>
          </a:prstGeom>
        </p:spPr>
      </p:pic>
    </p:spTree>
    <p:extLst>
      <p:ext uri="{BB962C8B-B14F-4D97-AF65-F5344CB8AC3E}">
        <p14:creationId xmlns:p14="http://schemas.microsoft.com/office/powerpoint/2010/main" val="248440031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8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23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37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7"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2" grpId="0" animBg="1"/>
      <p:bldP spid="9" grpId="0"/>
      <p:bldP spid="9" grpId="1"/>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TextBox 8"/>
          <p:cNvSpPr txBox="1"/>
          <p:nvPr/>
        </p:nvSpPr>
        <p:spPr>
          <a:xfrm>
            <a:off x="824035" y="172014"/>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6" name="Rectangle 2"/>
          <p:cNvSpPr>
            <a:spLocks noChangeArrowheads="1"/>
          </p:cNvSpPr>
          <p:nvPr/>
        </p:nvSpPr>
        <p:spPr bwMode="auto">
          <a:xfrm flipV="1">
            <a:off x="1820862" y="2248172"/>
            <a:ext cx="1539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057681853"/>
              </p:ext>
            </p:extLst>
          </p:nvPr>
        </p:nvGraphicFramePr>
        <p:xfrm>
          <a:off x="1028775" y="1234123"/>
          <a:ext cx="11150636" cy="5998527"/>
        </p:xfrm>
        <a:graphic>
          <a:graphicData uri="http://schemas.openxmlformats.org/presentationml/2006/ole">
            <mc:AlternateContent xmlns:mc="http://schemas.openxmlformats.org/markup-compatibility/2006">
              <mc:Choice xmlns:v="urn:schemas-microsoft-com:vml" Requires="v">
                <p:oleObj spid="_x0000_s4218" name="Visio" r:id="rId6" imgW="4858016" imgH="2524313" progId="Visio.Drawing.15">
                  <p:embed/>
                </p:oleObj>
              </mc:Choice>
              <mc:Fallback>
                <p:oleObj name="Visio" r:id="rId6" imgW="4858016" imgH="2524313" progId="Visio.Drawing.15">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75" y="1234123"/>
                        <a:ext cx="11150636" cy="5998527"/>
                      </a:xfrm>
                      <a:prstGeom prst="rect">
                        <a:avLst/>
                      </a:prstGeom>
                      <a:noFill/>
                    </p:spPr>
                  </p:pic>
                </p:oleObj>
              </mc:Fallback>
            </mc:AlternateContent>
          </a:graphicData>
        </a:graphic>
      </p:graphicFrame>
    </p:spTree>
    <p:extLst>
      <p:ext uri="{BB962C8B-B14F-4D97-AF65-F5344CB8AC3E}">
        <p14:creationId xmlns:p14="http://schemas.microsoft.com/office/powerpoint/2010/main" val="31816152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979070" y="3388811"/>
            <a:ext cx="2133918" cy="676660"/>
          </a:xfrm>
          <a:prstGeom prst="rect">
            <a:avLst/>
          </a:prstGeom>
          <a:noFill/>
        </p:spPr>
        <p:txBody>
          <a:bodyPr wrap="none" rtlCol="0">
            <a:spAutoFit/>
          </a:bodyPr>
          <a:lstStyle/>
          <a:p>
            <a:r>
              <a:rPr lang="zh-CN" altLang="en-US" sz="3797" b="1" dirty="0" smtClean="0">
                <a:solidFill>
                  <a:schemeClr val="bg2"/>
                </a:solidFill>
                <a:latin typeface="微软雅黑" pitchFamily="34" charset="-122"/>
                <a:ea typeface="微软雅黑" pitchFamily="34" charset="-122"/>
              </a:rPr>
              <a:t>技术架构</a:t>
            </a:r>
            <a:endParaRPr lang="zh-CN" altLang="en-US" sz="3797" b="1" dirty="0">
              <a:solidFill>
                <a:schemeClr val="bg2"/>
              </a:solidFill>
              <a:latin typeface="微软雅黑" pitchFamily="34" charset="-122"/>
              <a:ea typeface="微软雅黑" pitchFamily="34" charset="-122"/>
            </a:endParaRPr>
          </a:p>
        </p:txBody>
      </p:sp>
      <p:sp>
        <p:nvSpPr>
          <p:cNvPr id="50" name="TextBox 49"/>
          <p:cNvSpPr txBox="1"/>
          <p:nvPr/>
        </p:nvSpPr>
        <p:spPr>
          <a:xfrm>
            <a:off x="6733142" y="2313538"/>
            <a:ext cx="1479892"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技术</a:t>
            </a:r>
            <a:r>
              <a:rPr lang="zh-CN" altLang="en-US" sz="2531" dirty="0" smtClean="0">
                <a:solidFill>
                  <a:schemeClr val="bg2"/>
                </a:solidFill>
                <a:latin typeface="微软雅黑" pitchFamily="34" charset="-122"/>
                <a:ea typeface="微软雅黑" pitchFamily="34" charset="-122"/>
              </a:rPr>
              <a:t>思路</a:t>
            </a:r>
            <a:endParaRPr lang="zh-CN" altLang="en-US" sz="2531" dirty="0">
              <a:solidFill>
                <a:schemeClr val="bg2"/>
              </a:solidFill>
              <a:latin typeface="微软雅黑" pitchFamily="34" charset="-122"/>
              <a:ea typeface="微软雅黑" pitchFamily="34" charset="-122"/>
            </a:endParaRPr>
          </a:p>
        </p:txBody>
      </p:sp>
      <p:grpSp>
        <p:nvGrpSpPr>
          <p:cNvPr id="5" name="组合 4"/>
          <p:cNvGrpSpPr/>
          <p:nvPr/>
        </p:nvGrpSpPr>
        <p:grpSpPr>
          <a:xfrm>
            <a:off x="6363637" y="2429583"/>
            <a:ext cx="190862" cy="1569834"/>
            <a:chOff x="6032873" y="1880798"/>
            <a:chExt cx="180975" cy="1488517"/>
          </a:xfrm>
        </p:grpSpPr>
        <p:sp>
          <p:nvSpPr>
            <p:cNvPr id="54" name="直接连接符 14"/>
            <p:cNvSpPr>
              <a:spLocks noChangeShapeType="1"/>
            </p:cNvSpPr>
            <p:nvPr/>
          </p:nvSpPr>
          <p:spPr bwMode="auto">
            <a:xfrm>
              <a:off x="6123362" y="1897849"/>
              <a:ext cx="0" cy="1471466"/>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8"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0" name="椭圆 9"/>
            <p:cNvSpPr>
              <a:spLocks noChangeArrowheads="1"/>
            </p:cNvSpPr>
            <p:nvPr/>
          </p:nvSpPr>
          <p:spPr bwMode="auto">
            <a:xfrm>
              <a:off x="6032873" y="3189270"/>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65" name="TextBox 64"/>
          <p:cNvSpPr txBox="1"/>
          <p:nvPr/>
        </p:nvSpPr>
        <p:spPr>
          <a:xfrm>
            <a:off x="6733142" y="2971055"/>
            <a:ext cx="1479892" cy="481799"/>
          </a:xfrm>
          <a:prstGeom prst="rect">
            <a:avLst/>
          </a:prstGeom>
          <a:noFill/>
        </p:spPr>
        <p:txBody>
          <a:bodyPr wrap="none" rtlCol="0">
            <a:spAutoFit/>
          </a:bodyPr>
          <a:lstStyle/>
          <a:p>
            <a:r>
              <a:rPr lang="zh-CN" altLang="en-US" sz="2531" dirty="0" smtClean="0">
                <a:solidFill>
                  <a:schemeClr val="bg2"/>
                </a:solidFill>
                <a:latin typeface="微软雅黑" pitchFamily="34" charset="-122"/>
                <a:ea typeface="微软雅黑" pitchFamily="34" charset="-122"/>
              </a:rPr>
              <a:t>技术方案</a:t>
            </a:r>
            <a:endParaRPr lang="zh-CN" altLang="en-US" sz="2531" dirty="0">
              <a:solidFill>
                <a:schemeClr val="bg2"/>
              </a:solidFill>
              <a:latin typeface="微软雅黑" pitchFamily="34" charset="-122"/>
              <a:ea typeface="微软雅黑" pitchFamily="34" charset="-122"/>
            </a:endParaRPr>
          </a:p>
        </p:txBody>
      </p:sp>
      <p:sp>
        <p:nvSpPr>
          <p:cNvPr id="66" name="TextBox 65"/>
          <p:cNvSpPr txBox="1"/>
          <p:nvPr/>
        </p:nvSpPr>
        <p:spPr>
          <a:xfrm>
            <a:off x="6733143" y="3661032"/>
            <a:ext cx="3098925"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研究方案可行性说明</a:t>
            </a:r>
          </a:p>
        </p:txBody>
      </p:sp>
      <p:grpSp>
        <p:nvGrpSpPr>
          <p:cNvPr id="3" name="组合 2"/>
          <p:cNvGrpSpPr/>
          <p:nvPr/>
        </p:nvGrpSpPr>
        <p:grpSpPr>
          <a:xfrm>
            <a:off x="1720302" y="2075604"/>
            <a:ext cx="2188793" cy="2188793"/>
            <a:chOff x="1360262" y="2025163"/>
            <a:chExt cx="2188793" cy="2188793"/>
          </a:xfrm>
        </p:grpSpPr>
        <p:pic>
          <p:nvPicPr>
            <p:cNvPr id="2050" name="Picture 2" descr="D:\360data\重要数据\桌面\466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262" y="2025163"/>
              <a:ext cx="2188793" cy="21887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34710" y="2348945"/>
              <a:ext cx="1552986" cy="1552986"/>
            </a:xfrm>
            <a:prstGeom prst="rect">
              <a:avLst/>
            </a:prstGeom>
          </p:spPr>
        </p:pic>
        <p:pic>
          <p:nvPicPr>
            <p:cNvPr id="16" name="图片 15"/>
            <p:cNvPicPr>
              <a:picLocks noChangeAspect="1"/>
            </p:cNvPicPr>
            <p:nvPr/>
          </p:nvPicPr>
          <p:blipFill>
            <a:blip r:embed="rId4"/>
            <a:stretch>
              <a:fillRect/>
            </a:stretch>
          </p:blipFill>
          <p:spPr>
            <a:xfrm>
              <a:off x="1892871" y="2557205"/>
              <a:ext cx="1068931" cy="1068931"/>
            </a:xfrm>
            <a:prstGeom prst="rect">
              <a:avLst/>
            </a:prstGeom>
          </p:spPr>
        </p:pic>
        <p:sp>
          <p:nvSpPr>
            <p:cNvPr id="19" name="椭圆 9"/>
            <p:cNvSpPr>
              <a:spLocks noChangeArrowheads="1"/>
            </p:cNvSpPr>
            <p:nvPr/>
          </p:nvSpPr>
          <p:spPr bwMode="auto">
            <a:xfrm>
              <a:off x="2236474" y="2929679"/>
              <a:ext cx="190862" cy="189880"/>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Tree>
    <p:extLst>
      <p:ext uri="{BB962C8B-B14F-4D97-AF65-F5344CB8AC3E}">
        <p14:creationId xmlns:p14="http://schemas.microsoft.com/office/powerpoint/2010/main" val="22549110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2" presetClass="exit" presetSubtype="4" fill="hold" grpId="1" nodeType="withEffect">
                                  <p:stCondLst>
                                    <p:cond delay="0"/>
                                  </p:stCondLst>
                                  <p:iterate type="lt">
                                    <p:tmPct val="0"/>
                                  </p:iterate>
                                  <p:childTnLst>
                                    <p:anim calcmode="lin" valueType="num">
                                      <p:cBhvr additive="base">
                                        <p:cTn id="9" dur="1000"/>
                                        <p:tgtEl>
                                          <p:spTgt spid="38"/>
                                        </p:tgtEl>
                                        <p:attrNameLst>
                                          <p:attrName>ppt_x</p:attrName>
                                        </p:attrNameLst>
                                      </p:cBhvr>
                                      <p:tavLst>
                                        <p:tav tm="0">
                                          <p:val>
                                            <p:strVal val="ppt_x"/>
                                          </p:val>
                                        </p:tav>
                                        <p:tav tm="100000">
                                          <p:val>
                                            <p:strVal val="ppt_x"/>
                                          </p:val>
                                        </p:tav>
                                      </p:tavLst>
                                    </p:anim>
                                    <p:anim calcmode="lin" valueType="num">
                                      <p:cBhvr additive="base">
                                        <p:cTn id="10" dur="1000"/>
                                        <p:tgtEl>
                                          <p:spTgt spid="38"/>
                                        </p:tgtEl>
                                        <p:attrNameLst>
                                          <p:attrName>ppt_y</p:attrName>
                                        </p:attrNameLst>
                                      </p:cBhvr>
                                      <p:tavLst>
                                        <p:tav tm="0">
                                          <p:val>
                                            <p:strVal val="ppt_y"/>
                                          </p:val>
                                        </p:tav>
                                        <p:tav tm="100000">
                                          <p:val>
                                            <p:strVal val="1+ppt_h/2"/>
                                          </p:val>
                                        </p:tav>
                                      </p:tavLst>
                                    </p:anim>
                                    <p:set>
                                      <p:cBhvr>
                                        <p:cTn id="11" dur="1" fill="hold">
                                          <p:stCondLst>
                                            <p:cond delay="999"/>
                                          </p:stCondLst>
                                        </p:cTn>
                                        <p:tgtEl>
                                          <p:spTgt spid="38"/>
                                        </p:tgtEl>
                                        <p:attrNameLst>
                                          <p:attrName>style.visibility</p:attrName>
                                        </p:attrNameLst>
                                      </p:cBhvr>
                                      <p:to>
                                        <p:strVal val="hidden"/>
                                      </p:to>
                                    </p:set>
                                  </p:childTnLst>
                                </p:cTn>
                              </p:par>
                              <p:par>
                                <p:cTn id="12" presetID="10" presetClass="exit" presetSubtype="0" fill="hold" grpId="2" nodeType="withEffect">
                                  <p:stCondLst>
                                    <p:cond delay="0"/>
                                  </p:stCondLst>
                                  <p:iterate type="lt">
                                    <p:tmPct val="0"/>
                                  </p:iterate>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8" fill="hold" grpId="0" nodeType="withEffect">
                                  <p:stCondLst>
                                    <p:cond delay="0"/>
                                  </p:stCondLst>
                                  <p:iterate type="lt">
                                    <p:tmPct val="30000"/>
                                  </p:iterate>
                                  <p:childTnLst>
                                    <p:set>
                                      <p:cBhvr>
                                        <p:cTn id="19" dur="1" fill="hold">
                                          <p:stCondLst>
                                            <p:cond delay="0"/>
                                          </p:stCondLst>
                                        </p:cTn>
                                        <p:tgtEl>
                                          <p:spTgt spid="50"/>
                                        </p:tgtEl>
                                        <p:attrNameLst>
                                          <p:attrName>style.visibility</p:attrName>
                                        </p:attrNameLst>
                                      </p:cBhvr>
                                      <p:to>
                                        <p:strVal val="visible"/>
                                      </p:to>
                                    </p:set>
                                    <p:animEffect transition="in" filter="wipe(left)">
                                      <p:cBhvr>
                                        <p:cTn id="20" dur="200"/>
                                        <p:tgtEl>
                                          <p:spTgt spid="50"/>
                                        </p:tgtEl>
                                      </p:cBhvr>
                                    </p:animEffect>
                                  </p:childTnLst>
                                </p:cTn>
                              </p:par>
                              <p:par>
                                <p:cTn id="21" presetID="36" presetClass="emph" presetSubtype="0" fill="hold" grpId="1" nodeType="withEffect">
                                  <p:stCondLst>
                                    <p:cond delay="0"/>
                                  </p:stCondLst>
                                  <p:iterate type="lt">
                                    <p:tmPct val="30000"/>
                                  </p:iterate>
                                  <p:childTnLst>
                                    <p:animScale>
                                      <p:cBhvr>
                                        <p:cTn id="22" dur="100" autoRev="1" fill="hold">
                                          <p:stCondLst>
                                            <p:cond delay="0"/>
                                          </p:stCondLst>
                                        </p:cTn>
                                        <p:tgtEl>
                                          <p:spTgt spid="50"/>
                                        </p:tgtEl>
                                      </p:cBhvr>
                                      <p:to x="80000" y="100000"/>
                                    </p:animScale>
                                    <p:anim by="(#ppt_w*0.10)" calcmode="lin" valueType="num">
                                      <p:cBhvr>
                                        <p:cTn id="23" dur="100" autoRev="1" fill="hold">
                                          <p:stCondLst>
                                            <p:cond delay="0"/>
                                          </p:stCondLst>
                                        </p:cTn>
                                        <p:tgtEl>
                                          <p:spTgt spid="50"/>
                                        </p:tgtEl>
                                        <p:attrNameLst>
                                          <p:attrName>ppt_x</p:attrName>
                                        </p:attrNameLst>
                                      </p:cBhvr>
                                    </p:anim>
                                    <p:anim by="(-#ppt_w*0.10)" calcmode="lin" valueType="num">
                                      <p:cBhvr>
                                        <p:cTn id="24" dur="100" autoRev="1" fill="hold">
                                          <p:stCondLst>
                                            <p:cond delay="0"/>
                                          </p:stCondLst>
                                        </p:cTn>
                                        <p:tgtEl>
                                          <p:spTgt spid="50"/>
                                        </p:tgtEl>
                                        <p:attrNameLst>
                                          <p:attrName>ppt_y</p:attrName>
                                        </p:attrNameLst>
                                      </p:cBhvr>
                                    </p:anim>
                                    <p:animRot by="-480000">
                                      <p:cBhvr>
                                        <p:cTn id="25" dur="100" autoRev="1" fill="hold">
                                          <p:stCondLst>
                                            <p:cond delay="0"/>
                                          </p:stCondLst>
                                        </p:cTn>
                                        <p:tgtEl>
                                          <p:spTgt spid="50"/>
                                        </p:tgtEl>
                                        <p:attrNameLst>
                                          <p:attrName>r</p:attrName>
                                        </p:attrNameLst>
                                      </p:cBhvr>
                                    </p:animRot>
                                  </p:childTnLst>
                                </p:cTn>
                              </p:par>
                              <p:par>
                                <p:cTn id="26" presetID="22" presetClass="entr" presetSubtype="8" fill="hold" grpId="0" nodeType="withEffect">
                                  <p:stCondLst>
                                    <p:cond delay="0"/>
                                  </p:stCondLst>
                                  <p:iterate type="lt">
                                    <p:tmPct val="30000"/>
                                  </p:iterate>
                                  <p:childTnLst>
                                    <p:set>
                                      <p:cBhvr>
                                        <p:cTn id="27" dur="1" fill="hold">
                                          <p:stCondLst>
                                            <p:cond delay="0"/>
                                          </p:stCondLst>
                                        </p:cTn>
                                        <p:tgtEl>
                                          <p:spTgt spid="65"/>
                                        </p:tgtEl>
                                        <p:attrNameLst>
                                          <p:attrName>style.visibility</p:attrName>
                                        </p:attrNameLst>
                                      </p:cBhvr>
                                      <p:to>
                                        <p:strVal val="visible"/>
                                      </p:to>
                                    </p:set>
                                    <p:animEffect transition="in" filter="wipe(left)">
                                      <p:cBhvr>
                                        <p:cTn id="28" dur="200"/>
                                        <p:tgtEl>
                                          <p:spTgt spid="65"/>
                                        </p:tgtEl>
                                      </p:cBhvr>
                                    </p:animEffect>
                                  </p:childTnLst>
                                </p:cTn>
                              </p:par>
                              <p:par>
                                <p:cTn id="29" presetID="36" presetClass="emph" presetSubtype="0" fill="hold" grpId="1" nodeType="withEffect">
                                  <p:stCondLst>
                                    <p:cond delay="0"/>
                                  </p:stCondLst>
                                  <p:iterate type="lt">
                                    <p:tmPct val="30000"/>
                                  </p:iterate>
                                  <p:childTnLst>
                                    <p:animScale>
                                      <p:cBhvr>
                                        <p:cTn id="30" dur="100" autoRev="1" fill="hold">
                                          <p:stCondLst>
                                            <p:cond delay="0"/>
                                          </p:stCondLst>
                                        </p:cTn>
                                        <p:tgtEl>
                                          <p:spTgt spid="65"/>
                                        </p:tgtEl>
                                      </p:cBhvr>
                                      <p:to x="80000" y="100000"/>
                                    </p:animScale>
                                    <p:anim by="(#ppt_w*0.10)" calcmode="lin" valueType="num">
                                      <p:cBhvr>
                                        <p:cTn id="31" dur="100" autoRev="1" fill="hold">
                                          <p:stCondLst>
                                            <p:cond delay="0"/>
                                          </p:stCondLst>
                                        </p:cTn>
                                        <p:tgtEl>
                                          <p:spTgt spid="65"/>
                                        </p:tgtEl>
                                        <p:attrNameLst>
                                          <p:attrName>ppt_x</p:attrName>
                                        </p:attrNameLst>
                                      </p:cBhvr>
                                    </p:anim>
                                    <p:anim by="(-#ppt_w*0.10)" calcmode="lin" valueType="num">
                                      <p:cBhvr>
                                        <p:cTn id="32" dur="100" autoRev="1" fill="hold">
                                          <p:stCondLst>
                                            <p:cond delay="0"/>
                                          </p:stCondLst>
                                        </p:cTn>
                                        <p:tgtEl>
                                          <p:spTgt spid="65"/>
                                        </p:tgtEl>
                                        <p:attrNameLst>
                                          <p:attrName>ppt_y</p:attrName>
                                        </p:attrNameLst>
                                      </p:cBhvr>
                                    </p:anim>
                                    <p:animRot by="-480000">
                                      <p:cBhvr>
                                        <p:cTn id="33" dur="100" autoRev="1" fill="hold">
                                          <p:stCondLst>
                                            <p:cond delay="0"/>
                                          </p:stCondLst>
                                        </p:cTn>
                                        <p:tgtEl>
                                          <p:spTgt spid="65"/>
                                        </p:tgtEl>
                                        <p:attrNameLst>
                                          <p:attrName>r</p:attrName>
                                        </p:attrNameLst>
                                      </p:cBhvr>
                                    </p:animRot>
                                  </p:childTnLst>
                                </p:cTn>
                              </p:par>
                              <p:par>
                                <p:cTn id="34" presetID="22" presetClass="entr" presetSubtype="8" fill="hold" grpId="0" nodeType="withEffect">
                                  <p:stCondLst>
                                    <p:cond delay="0"/>
                                  </p:stCondLst>
                                  <p:iterate type="lt">
                                    <p:tmPct val="30000"/>
                                  </p:iterate>
                                  <p:childTnLst>
                                    <p:set>
                                      <p:cBhvr>
                                        <p:cTn id="35" dur="1" fill="hold">
                                          <p:stCondLst>
                                            <p:cond delay="0"/>
                                          </p:stCondLst>
                                        </p:cTn>
                                        <p:tgtEl>
                                          <p:spTgt spid="66"/>
                                        </p:tgtEl>
                                        <p:attrNameLst>
                                          <p:attrName>style.visibility</p:attrName>
                                        </p:attrNameLst>
                                      </p:cBhvr>
                                      <p:to>
                                        <p:strVal val="visible"/>
                                      </p:to>
                                    </p:set>
                                    <p:animEffect transition="in" filter="wipe(left)">
                                      <p:cBhvr>
                                        <p:cTn id="36" dur="200"/>
                                        <p:tgtEl>
                                          <p:spTgt spid="66"/>
                                        </p:tgtEl>
                                      </p:cBhvr>
                                    </p:animEffect>
                                  </p:childTnLst>
                                </p:cTn>
                              </p:par>
                              <p:par>
                                <p:cTn id="37" presetID="36" presetClass="emph" presetSubtype="0" fill="hold" grpId="1" nodeType="withEffect">
                                  <p:stCondLst>
                                    <p:cond delay="0"/>
                                  </p:stCondLst>
                                  <p:iterate type="lt">
                                    <p:tmPct val="30000"/>
                                  </p:iterate>
                                  <p:childTnLst>
                                    <p:animScale>
                                      <p:cBhvr>
                                        <p:cTn id="38" dur="100" autoRev="1" fill="hold">
                                          <p:stCondLst>
                                            <p:cond delay="0"/>
                                          </p:stCondLst>
                                        </p:cTn>
                                        <p:tgtEl>
                                          <p:spTgt spid="66"/>
                                        </p:tgtEl>
                                      </p:cBhvr>
                                      <p:to x="80000" y="100000"/>
                                    </p:animScale>
                                    <p:anim by="(#ppt_w*0.10)" calcmode="lin" valueType="num">
                                      <p:cBhvr>
                                        <p:cTn id="39" dur="100" autoRev="1" fill="hold">
                                          <p:stCondLst>
                                            <p:cond delay="0"/>
                                          </p:stCondLst>
                                        </p:cTn>
                                        <p:tgtEl>
                                          <p:spTgt spid="66"/>
                                        </p:tgtEl>
                                        <p:attrNameLst>
                                          <p:attrName>ppt_x</p:attrName>
                                        </p:attrNameLst>
                                      </p:cBhvr>
                                    </p:anim>
                                    <p:anim by="(-#ppt_w*0.10)" calcmode="lin" valueType="num">
                                      <p:cBhvr>
                                        <p:cTn id="40" dur="100" autoRev="1" fill="hold">
                                          <p:stCondLst>
                                            <p:cond delay="0"/>
                                          </p:stCondLst>
                                        </p:cTn>
                                        <p:tgtEl>
                                          <p:spTgt spid="66"/>
                                        </p:tgtEl>
                                        <p:attrNameLst>
                                          <p:attrName>ppt_y</p:attrName>
                                        </p:attrNameLst>
                                      </p:cBhvr>
                                    </p:anim>
                                    <p:animRot by="-480000">
                                      <p:cBhvr>
                                        <p:cTn id="41" dur="100" autoRev="1"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8" grpId="2"/>
      <p:bldP spid="50" grpId="0"/>
      <p:bldP spid="50" grpId="1"/>
      <p:bldP spid="65" grpId="0"/>
      <p:bldP spid="65" grpId="1"/>
      <p:bldP spid="66" grpId="0"/>
      <p:bldP spid="6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6" name="Rectangle 2"/>
          <p:cNvSpPr>
            <a:spLocks noChangeArrowheads="1"/>
          </p:cNvSpPr>
          <p:nvPr/>
        </p:nvSpPr>
        <p:spPr bwMode="auto">
          <a:xfrm>
            <a:off x="2108895" y="2046639"/>
            <a:ext cx="1349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3" name="TextBox 37"/>
          <p:cNvSpPr txBox="1"/>
          <p:nvPr/>
        </p:nvSpPr>
        <p:spPr>
          <a:xfrm>
            <a:off x="596727" y="347357"/>
            <a:ext cx="2749471" cy="707886"/>
          </a:xfrm>
          <a:prstGeom prst="rect">
            <a:avLst/>
          </a:prstGeom>
          <a:noFill/>
        </p:spPr>
        <p:txBody>
          <a:bodyPr wrap="none" rtlCol="0">
            <a:spAutoFit/>
          </a:bodyPr>
          <a:lstStyle/>
          <a:p>
            <a:r>
              <a:rPr lang="zh-CN" altLang="en-US" sz="4000" dirty="0" smtClean="0">
                <a:solidFill>
                  <a:schemeClr val="accent3"/>
                </a:solidFill>
                <a:latin typeface="微软雅黑" pitchFamily="34" charset="-122"/>
                <a:ea typeface="微软雅黑" pitchFamily="34" charset="-122"/>
              </a:rPr>
              <a:t>技术架构图</a:t>
            </a:r>
            <a:endParaRPr lang="zh-CN" altLang="en-US" sz="4000" dirty="0">
              <a:solidFill>
                <a:schemeClr val="accent3"/>
              </a:solidFill>
              <a:latin typeface="微软雅黑" pitchFamily="34" charset="-122"/>
              <a:ea typeface="微软雅黑" pitchFamily="34" charset="-122"/>
            </a:endParaRPr>
          </a:p>
        </p:txBody>
      </p:sp>
      <p:grpSp>
        <p:nvGrpSpPr>
          <p:cNvPr id="3" name="组合 2"/>
          <p:cNvGrpSpPr/>
          <p:nvPr/>
        </p:nvGrpSpPr>
        <p:grpSpPr>
          <a:xfrm>
            <a:off x="1244799" y="1240061"/>
            <a:ext cx="9464599" cy="5597520"/>
            <a:chOff x="709192" y="1331173"/>
            <a:chExt cx="8342314" cy="4962567"/>
          </a:xfrm>
        </p:grpSpPr>
        <p:sp>
          <p:nvSpPr>
            <p:cNvPr id="7" name="右箭头 6"/>
            <p:cNvSpPr/>
            <p:nvPr/>
          </p:nvSpPr>
          <p:spPr>
            <a:xfrm>
              <a:off x="2871873" y="2392189"/>
              <a:ext cx="1021475"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973535" y="2343724"/>
              <a:ext cx="74283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9192" y="1331173"/>
              <a:ext cx="2147266" cy="2212105"/>
              <a:chOff x="977647" y="643185"/>
              <a:chExt cx="2147266" cy="2212105"/>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167733">
                <a:off x="1074074" y="1262113"/>
                <a:ext cx="294741" cy="46574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6751">
                <a:off x="1349652" y="643185"/>
                <a:ext cx="294741" cy="465746"/>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58433">
                <a:off x="1063149" y="1813919"/>
                <a:ext cx="294741" cy="465746"/>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51722">
                <a:off x="1349651" y="2389544"/>
                <a:ext cx="294741" cy="465746"/>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823" y="1314702"/>
                <a:ext cx="732090" cy="732090"/>
              </a:xfrm>
              <a:prstGeom prst="rect">
                <a:avLst/>
              </a:prstGeom>
            </p:spPr>
          </p:pic>
          <p:cxnSp>
            <p:nvCxnSpPr>
              <p:cNvPr id="17" name="直接箭头连接符 16"/>
              <p:cNvCxnSpPr>
                <a:stCxn id="13" idx="2"/>
                <a:endCxn id="16" idx="1"/>
              </p:cNvCxnSpPr>
              <p:nvPr/>
            </p:nvCxnSpPr>
            <p:spPr>
              <a:xfrm>
                <a:off x="1645318" y="1055608"/>
                <a:ext cx="747505" cy="625139"/>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2"/>
                <a:endCxn id="16" idx="1"/>
              </p:cNvCxnSpPr>
              <p:nvPr/>
            </p:nvCxnSpPr>
            <p:spPr>
              <a:xfrm>
                <a:off x="1417200" y="1621120"/>
                <a:ext cx="975623" cy="59627"/>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2"/>
                <a:endCxn id="16" idx="1"/>
              </p:cNvCxnSpPr>
              <p:nvPr/>
            </p:nvCxnSpPr>
            <p:spPr>
              <a:xfrm flipV="1">
                <a:off x="1442735" y="1680747"/>
                <a:ext cx="950088" cy="383534"/>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0"/>
                <a:endCxn id="16" idx="1"/>
              </p:cNvCxnSpPr>
              <p:nvPr/>
            </p:nvCxnSpPr>
            <p:spPr>
              <a:xfrm flipV="1">
                <a:off x="1598602" y="1680747"/>
                <a:ext cx="794221" cy="732120"/>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rot="20463383">
                <a:off x="1350000" y="1600560"/>
                <a:ext cx="1128045" cy="261610"/>
              </a:xfrm>
              <a:prstGeom prst="rect">
                <a:avLst/>
              </a:prstGeom>
              <a:noFill/>
            </p:spPr>
            <p:txBody>
              <a:bodyPr wrap="square" rtlCol="0">
                <a:spAutoFit/>
              </a:bodyPr>
              <a:lstStyle/>
              <a:p>
                <a:r>
                  <a:rPr lang="zh-CN" altLang="en-US" sz="1100" dirty="0" smtClean="0"/>
                  <a:t>采集手机</a:t>
                </a:r>
                <a:r>
                  <a:rPr lang="en-US" altLang="zh-CN" sz="1100" dirty="0" smtClean="0"/>
                  <a:t>MAC</a:t>
                </a:r>
                <a:endParaRPr lang="zh-CN" altLang="en-US" sz="1100" dirty="0"/>
              </a:p>
            </p:txBody>
          </p:sp>
        </p:grpSp>
        <p:grpSp>
          <p:nvGrpSpPr>
            <p:cNvPr id="22" name="组合 21"/>
            <p:cNvGrpSpPr/>
            <p:nvPr/>
          </p:nvGrpSpPr>
          <p:grpSpPr>
            <a:xfrm>
              <a:off x="4493080" y="4196918"/>
              <a:ext cx="3100667" cy="2096822"/>
              <a:chOff x="2864297" y="3956497"/>
              <a:chExt cx="3100667" cy="2096822"/>
            </a:xfrm>
          </p:grpSpPr>
          <p:grpSp>
            <p:nvGrpSpPr>
              <p:cNvPr id="23" name="组合 22"/>
              <p:cNvGrpSpPr/>
              <p:nvPr/>
            </p:nvGrpSpPr>
            <p:grpSpPr>
              <a:xfrm>
                <a:off x="2864297" y="3999433"/>
                <a:ext cx="3100667" cy="2053886"/>
                <a:chOff x="2864297" y="3999433"/>
                <a:chExt cx="3100667" cy="2053886"/>
              </a:xfrm>
            </p:grpSpPr>
            <p:sp>
              <p:nvSpPr>
                <p:cNvPr id="28" name="椭圆 27"/>
                <p:cNvSpPr/>
                <p:nvPr/>
              </p:nvSpPr>
              <p:spPr>
                <a:xfrm>
                  <a:off x="2864297" y="3999433"/>
                  <a:ext cx="3100667" cy="17116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0230" y="4082726"/>
                  <a:ext cx="488016" cy="488016"/>
                </a:xfrm>
                <a:prstGeom prst="rect">
                  <a:avLst/>
                </a:prstGeom>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8035" y="4654259"/>
                  <a:ext cx="556589" cy="560758"/>
                </a:xfrm>
                <a:prstGeom prst="rect">
                  <a:avLst/>
                </a:prstGeom>
              </p:spPr>
            </p:pic>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969" y="4670603"/>
                  <a:ext cx="556589" cy="560758"/>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5943" y="5000713"/>
                  <a:ext cx="556589" cy="560758"/>
                </a:xfrm>
                <a:prstGeom prst="rect">
                  <a:avLst/>
                </a:prstGeom>
              </p:spPr>
            </p:pic>
            <p:sp>
              <p:nvSpPr>
                <p:cNvPr id="33" name="左右箭头 32"/>
                <p:cNvSpPr/>
                <p:nvPr/>
              </p:nvSpPr>
              <p:spPr>
                <a:xfrm rot="19533917">
                  <a:off x="3614944" y="4594633"/>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33"/>
                <p:cNvSpPr/>
                <p:nvPr/>
              </p:nvSpPr>
              <p:spPr>
                <a:xfrm rot="16200000">
                  <a:off x="4188303" y="4657989"/>
                  <a:ext cx="405985"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左右箭头 34"/>
                <p:cNvSpPr/>
                <p:nvPr/>
              </p:nvSpPr>
              <p:spPr>
                <a:xfrm rot="2232565">
                  <a:off x="4574314" y="4582844"/>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8"/>
                <a:stretch>
                  <a:fillRect/>
                </a:stretch>
              </p:blipFill>
              <p:spPr>
                <a:xfrm>
                  <a:off x="3680640" y="5722231"/>
                  <a:ext cx="859191" cy="232872"/>
                </a:xfrm>
                <a:prstGeom prst="rect">
                  <a:avLst/>
                </a:prstGeom>
              </p:spPr>
            </p:pic>
            <p:pic>
              <p:nvPicPr>
                <p:cNvPr id="37" name="图片 36"/>
                <p:cNvPicPr>
                  <a:picLocks noChangeAspect="1"/>
                </p:cNvPicPr>
                <p:nvPr/>
              </p:nvPicPr>
              <p:blipFill>
                <a:blip r:embed="rId9"/>
                <a:stretch>
                  <a:fillRect/>
                </a:stretch>
              </p:blipFill>
              <p:spPr>
                <a:xfrm>
                  <a:off x="4688118" y="5711123"/>
                  <a:ext cx="451851" cy="258903"/>
                </a:xfrm>
                <a:prstGeom prst="rect">
                  <a:avLst/>
                </a:prstGeom>
              </p:spPr>
            </p:pic>
            <p:sp>
              <p:nvSpPr>
                <p:cNvPr id="38" name="文本框 37"/>
                <p:cNvSpPr txBox="1"/>
                <p:nvPr/>
              </p:nvSpPr>
              <p:spPr>
                <a:xfrm>
                  <a:off x="4459474" y="5683987"/>
                  <a:ext cx="300276" cy="369332"/>
                </a:xfrm>
                <a:prstGeom prst="rect">
                  <a:avLst/>
                </a:prstGeom>
                <a:noFill/>
              </p:spPr>
              <p:txBody>
                <a:bodyPr wrap="square" rtlCol="0">
                  <a:spAutoFit/>
                </a:bodyPr>
                <a:lstStyle/>
                <a:p>
                  <a:r>
                    <a:rPr lang="en-US" altLang="zh-CN" dirty="0" smtClean="0"/>
                    <a:t>+</a:t>
                  </a:r>
                  <a:endParaRPr lang="zh-CN" altLang="en-US" dirty="0"/>
                </a:p>
              </p:txBody>
            </p:sp>
          </p:grpSp>
          <p:sp>
            <p:nvSpPr>
              <p:cNvPr id="24" name="文本框 23"/>
              <p:cNvSpPr txBox="1"/>
              <p:nvPr/>
            </p:nvSpPr>
            <p:spPr>
              <a:xfrm>
                <a:off x="4103461" y="3956497"/>
                <a:ext cx="622338" cy="184666"/>
              </a:xfrm>
              <a:prstGeom prst="rect">
                <a:avLst/>
              </a:prstGeom>
              <a:noFill/>
            </p:spPr>
            <p:txBody>
              <a:bodyPr wrap="square" rtlCol="0">
                <a:spAutoFit/>
              </a:bodyPr>
              <a:lstStyle/>
              <a:p>
                <a:r>
                  <a:rPr lang="en-US" altLang="zh-CN" sz="600" dirty="0" err="1" smtClean="0"/>
                  <a:t>NameNode</a:t>
                </a:r>
                <a:endParaRPr lang="zh-CN" altLang="en-US" sz="600" dirty="0"/>
              </a:p>
            </p:txBody>
          </p:sp>
          <p:sp>
            <p:nvSpPr>
              <p:cNvPr id="25" name="文本框 24"/>
              <p:cNvSpPr txBox="1"/>
              <p:nvPr/>
            </p:nvSpPr>
            <p:spPr>
              <a:xfrm>
                <a:off x="3129815" y="4540458"/>
                <a:ext cx="453826" cy="184666"/>
              </a:xfrm>
              <a:prstGeom prst="rect">
                <a:avLst/>
              </a:prstGeom>
              <a:noFill/>
            </p:spPr>
            <p:txBody>
              <a:bodyPr wrap="square" rtlCol="0">
                <a:spAutoFit/>
              </a:bodyPr>
              <a:lstStyle/>
              <a:p>
                <a:r>
                  <a:rPr lang="en-US" altLang="zh-CN" sz="600" dirty="0" smtClean="0"/>
                  <a:t>Node1</a:t>
                </a:r>
                <a:endParaRPr lang="zh-CN" altLang="en-US" sz="600" dirty="0"/>
              </a:p>
            </p:txBody>
          </p:sp>
          <p:sp>
            <p:nvSpPr>
              <p:cNvPr id="26" name="文本框 25"/>
              <p:cNvSpPr txBox="1"/>
              <p:nvPr/>
            </p:nvSpPr>
            <p:spPr>
              <a:xfrm>
                <a:off x="4196927" y="4888832"/>
                <a:ext cx="453826" cy="184666"/>
              </a:xfrm>
              <a:prstGeom prst="rect">
                <a:avLst/>
              </a:prstGeom>
              <a:noFill/>
            </p:spPr>
            <p:txBody>
              <a:bodyPr wrap="square" rtlCol="0">
                <a:spAutoFit/>
              </a:bodyPr>
              <a:lstStyle/>
              <a:p>
                <a:r>
                  <a:rPr lang="en-US" altLang="zh-CN" sz="600" dirty="0" smtClean="0"/>
                  <a:t>Node2</a:t>
                </a:r>
                <a:endParaRPr lang="zh-CN" altLang="en-US" sz="600" dirty="0"/>
              </a:p>
            </p:txBody>
          </p:sp>
          <p:sp>
            <p:nvSpPr>
              <p:cNvPr id="27" name="文本框 26"/>
              <p:cNvSpPr txBox="1"/>
              <p:nvPr/>
            </p:nvSpPr>
            <p:spPr>
              <a:xfrm>
                <a:off x="5235004" y="4540458"/>
                <a:ext cx="453826" cy="184666"/>
              </a:xfrm>
              <a:prstGeom prst="rect">
                <a:avLst/>
              </a:prstGeom>
              <a:noFill/>
            </p:spPr>
            <p:txBody>
              <a:bodyPr wrap="square" rtlCol="0">
                <a:spAutoFit/>
              </a:bodyPr>
              <a:lstStyle/>
              <a:p>
                <a:r>
                  <a:rPr lang="en-US" altLang="zh-CN" sz="600" dirty="0" smtClean="0"/>
                  <a:t>Node3</a:t>
                </a:r>
                <a:endParaRPr lang="zh-CN" altLang="en-US" sz="600" dirty="0"/>
              </a:p>
            </p:txBody>
          </p:sp>
        </p:grpSp>
        <p:grpSp>
          <p:nvGrpSpPr>
            <p:cNvPr id="39" name="组合 38"/>
            <p:cNvGrpSpPr/>
            <p:nvPr/>
          </p:nvGrpSpPr>
          <p:grpSpPr>
            <a:xfrm>
              <a:off x="3790855" y="2058344"/>
              <a:ext cx="916433" cy="1106074"/>
              <a:chOff x="4059310" y="1370356"/>
              <a:chExt cx="916433" cy="1106074"/>
            </a:xfrm>
          </p:grpSpPr>
          <p:sp>
            <p:nvSpPr>
              <p:cNvPr id="40" name="文本框 39"/>
              <p:cNvSpPr txBox="1"/>
              <p:nvPr/>
            </p:nvSpPr>
            <p:spPr>
              <a:xfrm>
                <a:off x="4172401" y="1370356"/>
                <a:ext cx="752029" cy="215444"/>
              </a:xfrm>
              <a:prstGeom prst="rect">
                <a:avLst/>
              </a:prstGeom>
              <a:noFill/>
            </p:spPr>
            <p:txBody>
              <a:bodyPr wrap="square" rtlCol="0">
                <a:spAutoFit/>
              </a:bodyPr>
              <a:lstStyle/>
              <a:p>
                <a:r>
                  <a:rPr lang="zh-CN" altLang="en-US" sz="800" dirty="0" smtClean="0"/>
                  <a:t>缓冲服务器</a:t>
                </a:r>
                <a:endParaRPr lang="zh-CN" altLang="en-US" sz="800" dirty="0"/>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3519" y="1600227"/>
                <a:ext cx="488016" cy="488016"/>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9310" y="2096289"/>
                <a:ext cx="916433" cy="380141"/>
              </a:xfrm>
              <a:prstGeom prst="rect">
                <a:avLst/>
              </a:prstGeom>
            </p:spPr>
          </p:pic>
        </p:grpSp>
        <p:grpSp>
          <p:nvGrpSpPr>
            <p:cNvPr id="43" name="组合 42"/>
            <p:cNvGrpSpPr/>
            <p:nvPr/>
          </p:nvGrpSpPr>
          <p:grpSpPr>
            <a:xfrm>
              <a:off x="5568876" y="2337603"/>
              <a:ext cx="829479" cy="1758154"/>
              <a:chOff x="5776041" y="1643175"/>
              <a:chExt cx="829479" cy="1758154"/>
            </a:xfrm>
          </p:grpSpPr>
          <p:pic>
            <p:nvPicPr>
              <p:cNvPr id="44" name="图片 43"/>
              <p:cNvPicPr>
                <a:picLocks noChangeAspect="1"/>
              </p:cNvPicPr>
              <p:nvPr/>
            </p:nvPicPr>
            <p:blipFill>
              <a:blip r:embed="rId11"/>
              <a:stretch>
                <a:fillRect/>
              </a:stretch>
            </p:blipFill>
            <p:spPr>
              <a:xfrm>
                <a:off x="5776041" y="1643175"/>
                <a:ext cx="829479" cy="249197"/>
              </a:xfrm>
              <a:prstGeom prst="rect">
                <a:avLst/>
              </a:prstGeom>
            </p:spPr>
          </p:pic>
          <p:pic>
            <p:nvPicPr>
              <p:cNvPr id="45" name="图片 44"/>
              <p:cNvPicPr>
                <a:picLocks noChangeAspect="1"/>
              </p:cNvPicPr>
              <p:nvPr/>
            </p:nvPicPr>
            <p:blipFill>
              <a:blip r:embed="rId12"/>
              <a:stretch>
                <a:fillRect/>
              </a:stretch>
            </p:blipFill>
            <p:spPr>
              <a:xfrm>
                <a:off x="5874005" y="2497218"/>
                <a:ext cx="696600" cy="212300"/>
              </a:xfrm>
              <a:prstGeom prst="rect">
                <a:avLst/>
              </a:prstGeom>
            </p:spPr>
          </p:pic>
          <p:sp>
            <p:nvSpPr>
              <p:cNvPr id="47" name="左右箭头 46"/>
              <p:cNvSpPr/>
              <p:nvPr/>
            </p:nvSpPr>
            <p:spPr>
              <a:xfrm rot="16200000">
                <a:off x="5885767" y="2998860"/>
                <a:ext cx="62493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右箭头 47"/>
              <p:cNvSpPr/>
              <p:nvPr/>
            </p:nvSpPr>
            <p:spPr>
              <a:xfrm rot="16200000">
                <a:off x="5948933" y="2157914"/>
                <a:ext cx="498607"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014681" y="3163111"/>
              <a:ext cx="1060911" cy="1287638"/>
              <a:chOff x="4221846" y="2468683"/>
              <a:chExt cx="1060911" cy="1287638"/>
            </a:xfrm>
          </p:grpSpPr>
          <p:sp>
            <p:nvSpPr>
              <p:cNvPr id="50" name="右箭头 49"/>
              <p:cNvSpPr/>
              <p:nvPr/>
            </p:nvSpPr>
            <p:spPr>
              <a:xfrm rot="3915854">
                <a:off x="4430514" y="2671695"/>
                <a:ext cx="58602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598575" y="2967859"/>
                <a:ext cx="684182" cy="276999"/>
              </a:xfrm>
              <a:prstGeom prst="rect">
                <a:avLst/>
              </a:prstGeom>
              <a:noFill/>
            </p:spPr>
            <p:txBody>
              <a:bodyPr wrap="square" rtlCol="0">
                <a:spAutoFit/>
              </a:bodyPr>
              <a:lstStyle/>
              <a:p>
                <a:r>
                  <a:rPr lang="en-US" altLang="zh-CN" sz="1200" dirty="0" smtClean="0"/>
                  <a:t>HDFS</a:t>
                </a:r>
                <a:endParaRPr lang="zh-CN" altLang="en-US" sz="1200" dirty="0"/>
              </a:p>
            </p:txBody>
          </p:sp>
          <p:sp>
            <p:nvSpPr>
              <p:cNvPr id="52" name="右箭头 51"/>
              <p:cNvSpPr/>
              <p:nvPr/>
            </p:nvSpPr>
            <p:spPr>
              <a:xfrm rot="3915854">
                <a:off x="4790469" y="3377040"/>
                <a:ext cx="57856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0960594">
                <a:off x="4221846" y="2610878"/>
                <a:ext cx="1031051" cy="261610"/>
              </a:xfrm>
              <a:prstGeom prst="rect">
                <a:avLst/>
              </a:prstGeom>
              <a:solidFill>
                <a:srgbClr val="5B9BD5"/>
              </a:solidFill>
            </p:spPr>
            <p:txBody>
              <a:bodyPr wrap="none">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模型训练数据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569420" y="2238485"/>
              <a:ext cx="987216" cy="430887"/>
              <a:chOff x="4776585" y="1544057"/>
              <a:chExt cx="987216" cy="430887"/>
            </a:xfrm>
          </p:grpSpPr>
          <p:sp>
            <p:nvSpPr>
              <p:cNvPr id="56" name="右箭头 55"/>
              <p:cNvSpPr/>
              <p:nvPr/>
            </p:nvSpPr>
            <p:spPr>
              <a:xfrm>
                <a:off x="4776585" y="1681637"/>
                <a:ext cx="987216"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863140" y="1544057"/>
                <a:ext cx="742831" cy="430887"/>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离线数据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39888" y="4285490"/>
              <a:ext cx="660341" cy="638548"/>
            </a:xfrm>
            <a:prstGeom prst="rect">
              <a:avLst/>
            </a:prstGeom>
          </p:spPr>
        </p:pic>
        <p:pic>
          <p:nvPicPr>
            <p:cNvPr id="59" name="图片 58"/>
            <p:cNvPicPr>
              <a:picLocks noChangeAspect="1"/>
            </p:cNvPicPr>
            <p:nvPr/>
          </p:nvPicPr>
          <p:blipFill>
            <a:blip r:embed="rId14"/>
            <a:stretch>
              <a:fillRect/>
            </a:stretch>
          </p:blipFill>
          <p:spPr>
            <a:xfrm>
              <a:off x="7085158" y="2344147"/>
              <a:ext cx="457950" cy="250900"/>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073" y="2324237"/>
              <a:ext cx="916433" cy="380141"/>
            </a:xfrm>
            <a:prstGeom prst="rect">
              <a:avLst/>
            </a:prstGeom>
          </p:spPr>
        </p:pic>
        <p:pic>
          <p:nvPicPr>
            <p:cNvPr id="61" name="图片 60"/>
            <p:cNvPicPr>
              <a:picLocks noChangeAspect="1"/>
            </p:cNvPicPr>
            <p:nvPr/>
          </p:nvPicPr>
          <p:blipFill>
            <a:blip r:embed="rId15"/>
            <a:stretch>
              <a:fillRect/>
            </a:stretch>
          </p:blipFill>
          <p:spPr>
            <a:xfrm>
              <a:off x="8339888" y="3467027"/>
              <a:ext cx="593400" cy="147967"/>
            </a:xfrm>
            <a:prstGeom prst="rect">
              <a:avLst/>
            </a:prstGeom>
          </p:spPr>
        </p:pic>
        <p:sp>
          <p:nvSpPr>
            <p:cNvPr id="62" name="左右箭头 61"/>
            <p:cNvSpPr/>
            <p:nvPr/>
          </p:nvSpPr>
          <p:spPr>
            <a:xfrm>
              <a:off x="6434603" y="2399090"/>
              <a:ext cx="636914"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右箭头 62"/>
            <p:cNvSpPr/>
            <p:nvPr/>
          </p:nvSpPr>
          <p:spPr>
            <a:xfrm>
              <a:off x="7543108" y="2432988"/>
              <a:ext cx="58635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rot="5400000">
              <a:off x="8453384" y="3898553"/>
              <a:ext cx="482498"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rot="5400000">
              <a:off x="8384492" y="3003806"/>
              <a:ext cx="620282"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rot="2198460">
              <a:off x="7642413" y="2731013"/>
              <a:ext cx="100332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数据可视化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219941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repeatCount="indefinite" fill="hold" grpId="0" nodeType="withEffect">
                                  <p:stCondLst>
                                    <p:cond delay="1000"/>
                                  </p:stCondLst>
                                  <p:iterate type="lt">
                                    <p:tmPct val="10000"/>
                                  </p:iterate>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2" presetClass="exit" presetSubtype="4" fill="hold" grpId="1" nodeType="withEffect">
                                  <p:stCondLst>
                                    <p:cond delay="6000"/>
                                  </p:stCondLst>
                                  <p:iterate type="lt">
                                    <p:tmPct val="0"/>
                                  </p:iterate>
                                  <p:childTnLst>
                                    <p:anim calcmode="lin" valueType="num">
                                      <p:cBhvr additive="base">
                                        <p:cTn id="12" dur="1000"/>
                                        <p:tgtEl>
                                          <p:spTgt spid="53"/>
                                        </p:tgtEl>
                                        <p:attrNameLst>
                                          <p:attrName>ppt_x</p:attrName>
                                        </p:attrNameLst>
                                      </p:cBhvr>
                                      <p:tavLst>
                                        <p:tav tm="0">
                                          <p:val>
                                            <p:strVal val="ppt_x"/>
                                          </p:val>
                                        </p:tav>
                                        <p:tav tm="100000">
                                          <p:val>
                                            <p:strVal val="ppt_x"/>
                                          </p:val>
                                        </p:tav>
                                      </p:tavLst>
                                    </p:anim>
                                    <p:anim calcmode="lin" valueType="num">
                                      <p:cBhvr additive="base">
                                        <p:cTn id="13" dur="1000"/>
                                        <p:tgtEl>
                                          <p:spTgt spid="53"/>
                                        </p:tgtEl>
                                        <p:attrNameLst>
                                          <p:attrName>ppt_y</p:attrName>
                                        </p:attrNameLst>
                                      </p:cBhvr>
                                      <p:tavLst>
                                        <p:tav tm="0">
                                          <p:val>
                                            <p:strVal val="ppt_y"/>
                                          </p:val>
                                        </p:tav>
                                        <p:tav tm="100000">
                                          <p:val>
                                            <p:strVal val="1+ppt_h/2"/>
                                          </p:val>
                                        </p:tav>
                                      </p:tavLst>
                                    </p:anim>
                                    <p:set>
                                      <p:cBhvr>
                                        <p:cTn id="14" dur="1" fill="hold">
                                          <p:stCondLst>
                                            <p:cond delay="999"/>
                                          </p:stCondLst>
                                        </p:cTn>
                                        <p:tgtEl>
                                          <p:spTgt spid="53"/>
                                        </p:tgtEl>
                                        <p:attrNameLst>
                                          <p:attrName>style.visibility</p:attrName>
                                        </p:attrNameLst>
                                      </p:cBhvr>
                                      <p:to>
                                        <p:strVal val="hidden"/>
                                      </p:to>
                                    </p:set>
                                  </p:childTnLst>
                                </p:cTn>
                              </p:par>
                              <p:par>
                                <p:cTn id="15" presetID="10" presetClass="exit" presetSubtype="0" fill="hold" grpId="2" nodeType="withEffect">
                                  <p:stCondLst>
                                    <p:cond delay="6000"/>
                                  </p:stCondLst>
                                  <p:iterate type="lt">
                                    <p:tmPct val="0"/>
                                  </p:iterate>
                                  <p:childTnLst>
                                    <p:animEffect transition="out" filter="fade">
                                      <p:cBhvr>
                                        <p:cTn id="16" dur="500"/>
                                        <p:tgtEl>
                                          <p:spTgt spid="53"/>
                                        </p:tgtEl>
                                      </p:cBhvr>
                                    </p:animEffect>
                                    <p:set>
                                      <p:cBhvr>
                                        <p:cTn id="17"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524719" y="2104157"/>
            <a:ext cx="4162892" cy="3803786"/>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Hadoop</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573602" y="2095364"/>
              <a:ext cx="1656884" cy="591785"/>
            </a:xfrm>
            <a:prstGeom prst="rect">
              <a:avLst/>
            </a:prstGeom>
            <a:noFill/>
          </p:spPr>
          <p:txBody>
            <a:bodyPr wrap="none" rtlCol="0" anchor="ctr">
              <a:prstTxWarp prst="textArchUp">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ZooKeeper</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HBASE</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7425" y="5203678"/>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SPark</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4773190" y="758540"/>
            <a:ext cx="5505723" cy="664797"/>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HDFS</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分布式</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文件系统</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9"/>
          <p:cNvSpPr txBox="1"/>
          <p:nvPr/>
        </p:nvSpPr>
        <p:spPr>
          <a:xfrm>
            <a:off x="5640918" y="1559783"/>
            <a:ext cx="4892913" cy="1329595"/>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编程</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接口基于</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Scala</a:t>
            </a:r>
            <a:endParaRPr lang="en-GB" sz="3600"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TextBox 29"/>
          <p:cNvSpPr txBox="1"/>
          <p:nvPr/>
        </p:nvSpPr>
        <p:spPr>
          <a:xfrm>
            <a:off x="6446853" y="3143259"/>
            <a:ext cx="6168095" cy="1329595"/>
          </a:xfrm>
          <a:prstGeom prst="rect">
            <a:avLst/>
          </a:prstGeom>
          <a:noFill/>
        </p:spPr>
        <p:txBody>
          <a:bodyPr wrap="square" lIns="0" tIns="0" rIns="0" bIns="0" rtlCol="0">
            <a:spAutoFit/>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采用</a:t>
            </a:r>
            <a:r>
              <a:rPr lang="zh-CN" altLang="zh-CN" sz="3600" dirty="0">
                <a:latin typeface="微软雅黑" panose="020B0503020204020204" pitchFamily="34" charset="-122"/>
                <a:ea typeface="微软雅黑" panose="020B0503020204020204" pitchFamily="34" charset="-122"/>
              </a:rPr>
              <a:t>分布式系统的可靠</a:t>
            </a:r>
            <a:r>
              <a:rPr lang="zh-CN" altLang="zh-CN" sz="3600" dirty="0" smtClean="0">
                <a:latin typeface="微软雅黑" panose="020B0503020204020204" pitchFamily="34" charset="-122"/>
                <a:ea typeface="微软雅黑" panose="020B0503020204020204" pitchFamily="34" charset="-122"/>
              </a:rPr>
              <a:t>协调</a:t>
            </a: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系统 </a:t>
            </a:r>
            <a:r>
              <a:rPr lang="en-US" altLang="zh-CN" sz="3600" dirty="0" smtClean="0">
                <a:latin typeface="微软雅黑" panose="020B0503020204020204" pitchFamily="34" charset="-122"/>
                <a:ea typeface="微软雅黑" panose="020B0503020204020204" pitchFamily="34" charset="-122"/>
              </a:rPr>
              <a:t>Zookeeper</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TextBox 29"/>
          <p:cNvSpPr txBox="1"/>
          <p:nvPr/>
        </p:nvSpPr>
        <p:spPr>
          <a:xfrm>
            <a:off x="5364041" y="4685663"/>
            <a:ext cx="6667123" cy="1329595"/>
          </a:xfrm>
          <a:prstGeom prst="rect">
            <a:avLst/>
          </a:prstGeom>
          <a:noFill/>
        </p:spPr>
        <p:txBody>
          <a:bodyPr wrap="square" lIns="0" tIns="0" rIns="0" bIns="0" rtlCol="0">
            <a:spAutoFit/>
          </a:bodyPr>
          <a:lstStyle/>
          <a:p>
            <a:pPr>
              <a:lnSpc>
                <a:spcPct val="120000"/>
              </a:lnSpc>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是运行在</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NoSQL</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8"/>
          <p:cNvSpPr txBox="1"/>
          <p:nvPr/>
        </p:nvSpPr>
        <p:spPr>
          <a:xfrm>
            <a:off x="824035" y="264468"/>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613440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stretch>
            <a:fillRect/>
          </a:stretch>
        </p:blipFill>
        <p:spPr>
          <a:xfrm>
            <a:off x="2092268" y="4894937"/>
            <a:ext cx="9521683" cy="1529700"/>
          </a:xfrm>
          <a:prstGeom prst="rect">
            <a:avLst/>
          </a:prstGeom>
        </p:spPr>
      </p:pic>
      <p:pic>
        <p:nvPicPr>
          <p:cNvPr id="19" name="图片 18"/>
          <p:cNvPicPr>
            <a:picLocks noChangeAspect="1"/>
          </p:cNvPicPr>
          <p:nvPr/>
        </p:nvPicPr>
        <p:blipFill>
          <a:blip r:embed="rId4"/>
          <a:stretch>
            <a:fillRect/>
          </a:stretch>
        </p:blipFill>
        <p:spPr>
          <a:xfrm>
            <a:off x="2108895" y="2445936"/>
            <a:ext cx="9505056" cy="1026374"/>
          </a:xfrm>
          <a:prstGeom prst="rect">
            <a:avLst/>
          </a:prstGeom>
        </p:spPr>
      </p:pic>
      <p:sp>
        <p:nvSpPr>
          <p:cNvPr id="12" name="TextBox 8"/>
          <p:cNvSpPr txBox="1"/>
          <p:nvPr/>
        </p:nvSpPr>
        <p:spPr>
          <a:xfrm>
            <a:off x="668735" y="264468"/>
            <a:ext cx="3949155"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方案可行性说明</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4839" y="1368718"/>
            <a:ext cx="9865096"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能够提供高吞吐量的数据访问，非常适合大规模数据集上的应用，从而适合处理高并发。</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04839" y="2664862"/>
            <a:ext cx="10153128" cy="58477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适用于需要多次操作特定数据集的应用场合</a:t>
            </a:r>
            <a:r>
              <a:rPr lang="zh-CN" altLang="zh-CN" sz="3200" dirty="0" smtClean="0">
                <a:latin typeface="微软雅黑" panose="020B0503020204020204" pitchFamily="34" charset="-122"/>
                <a:ea typeface="微软雅黑" panose="020B0503020204020204" pitchFamily="34" charset="-122"/>
              </a:rPr>
              <a:t>。</a:t>
            </a:r>
            <a:endParaRPr lang="zh-CN" altLang="en-US" dirty="0"/>
          </a:p>
        </p:txBody>
      </p:sp>
      <p:sp>
        <p:nvSpPr>
          <p:cNvPr id="11" name="文本框 10"/>
          <p:cNvSpPr txBox="1"/>
          <p:nvPr/>
        </p:nvSpPr>
        <p:spPr>
          <a:xfrm>
            <a:off x="1604839" y="3525021"/>
            <a:ext cx="10297144"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smtClean="0">
                <a:latin typeface="微软雅黑" panose="020B0503020204020204" pitchFamily="34" charset="-122"/>
                <a:ea typeface="微软雅黑" panose="020B0503020204020204" pitchFamily="34" charset="-122"/>
              </a:rPr>
              <a:t>分布式</a:t>
            </a:r>
            <a:r>
              <a:rPr lang="zh-CN" altLang="zh-CN" sz="3200" dirty="0" smtClean="0">
                <a:latin typeface="微软雅黑" panose="020B0503020204020204" pitchFamily="34" charset="-122"/>
                <a:ea typeface="微软雅黑" panose="020B0503020204020204" pitchFamily="34" charset="-122"/>
              </a:rPr>
              <a:t>可靠</a:t>
            </a:r>
            <a:r>
              <a:rPr lang="zh-CN" altLang="zh-CN" sz="3200" dirty="0">
                <a:latin typeface="微软雅黑" panose="020B0503020204020204" pitchFamily="34" charset="-122"/>
                <a:ea typeface="微软雅黑" panose="020B0503020204020204" pitchFamily="34" charset="-122"/>
              </a:rPr>
              <a:t>协调系统 </a:t>
            </a:r>
            <a:r>
              <a:rPr lang="en-US" altLang="zh-CN" sz="3200" dirty="0" smtClean="0">
                <a:latin typeface="微软雅黑" panose="020B0503020204020204" pitchFamily="34" charset="-122"/>
                <a:ea typeface="微软雅黑" panose="020B0503020204020204" pitchFamily="34" charset="-122"/>
              </a:rPr>
              <a:t>Zookeeper</a:t>
            </a:r>
            <a:r>
              <a:rPr lang="zh-CN" altLang="zh-CN" sz="3200" dirty="0" smtClean="0">
                <a:latin typeface="微软雅黑" panose="020B0503020204020204" pitchFamily="34" charset="-122"/>
                <a:ea typeface="微软雅黑" panose="020B0503020204020204" pitchFamily="34" charset="-122"/>
              </a:rPr>
              <a:t>目标是封装关键</a:t>
            </a:r>
            <a:r>
              <a:rPr lang="zh-CN" altLang="zh-CN" sz="3200" dirty="0">
                <a:latin typeface="微软雅黑" panose="020B0503020204020204" pitchFamily="34" charset="-122"/>
                <a:ea typeface="微软雅黑" panose="020B0503020204020204" pitchFamily="34" charset="-122"/>
              </a:rPr>
              <a:t>服务，</a:t>
            </a:r>
            <a:r>
              <a:rPr lang="zh-CN" altLang="zh-CN" sz="3200" dirty="0" smtClean="0">
                <a:latin typeface="微软雅黑" panose="020B0503020204020204" pitchFamily="34" charset="-122"/>
                <a:ea typeface="微软雅黑" panose="020B0503020204020204" pitchFamily="34" charset="-122"/>
              </a:rPr>
              <a:t>将</a:t>
            </a:r>
            <a:r>
              <a:rPr lang="zh-CN" altLang="en-US" sz="3200" dirty="0" smtClean="0">
                <a:latin typeface="微软雅黑" panose="020B0503020204020204" pitchFamily="34" charset="-122"/>
                <a:ea typeface="微软雅黑" panose="020B0503020204020204" pitchFamily="34" charset="-122"/>
              </a:rPr>
              <a:t>易用</a:t>
            </a:r>
            <a:r>
              <a:rPr lang="zh-CN" altLang="zh-CN" sz="3200" dirty="0" smtClean="0">
                <a:latin typeface="微软雅黑" panose="020B0503020204020204" pitchFamily="34" charset="-122"/>
                <a:ea typeface="微软雅黑" panose="020B0503020204020204" pitchFamily="34" charset="-122"/>
              </a:rPr>
              <a:t>接口和高效、稳定</a:t>
            </a:r>
            <a:r>
              <a:rPr lang="zh-CN" altLang="zh-CN" sz="3200" dirty="0">
                <a:latin typeface="微软雅黑" panose="020B0503020204020204" pitchFamily="34" charset="-122"/>
                <a:ea typeface="微软雅黑" panose="020B0503020204020204" pitchFamily="34" charset="-122"/>
              </a:rPr>
              <a:t>的系统提供给用户</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604839" y="4877623"/>
            <a:ext cx="10153128" cy="2339102"/>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HBASE</a:t>
            </a:r>
            <a:r>
              <a:rPr lang="zh-CN" altLang="en-US" sz="3200" dirty="0">
                <a:latin typeface="微软雅黑" panose="020B0503020204020204" pitchFamily="34" charset="-122"/>
                <a:ea typeface="微软雅黑" panose="020B0503020204020204" pitchFamily="34" charset="-122"/>
              </a:rPr>
              <a:t>可</a:t>
            </a:r>
            <a:r>
              <a:rPr lang="zh-CN" altLang="zh-CN" sz="3200" dirty="0">
                <a:latin typeface="微软雅黑" panose="020B0503020204020204" pitchFamily="34" charset="-122"/>
                <a:ea typeface="微软雅黑" panose="020B0503020204020204" pitchFamily="34" charset="-122"/>
              </a:rPr>
              <a:t>利用</a:t>
            </a:r>
            <a:r>
              <a:rPr lang="en-US" altLang="zh-CN" sz="3200" dirty="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的分布式处理</a:t>
            </a:r>
            <a:r>
              <a:rPr lang="zh-CN" altLang="zh-CN" sz="3200" dirty="0" smtClean="0">
                <a:latin typeface="微软雅黑" panose="020B0503020204020204" pitchFamily="34" charset="-122"/>
                <a:ea typeface="微软雅黑" panose="020B0503020204020204" pitchFamily="34" charset="-122"/>
              </a:rPr>
              <a:t>模式</a:t>
            </a:r>
            <a:r>
              <a:rPr lang="zh-CN" altLang="en-US" sz="3200" dirty="0" smtClean="0">
                <a:latin typeface="微软雅黑" panose="020B0503020204020204" pitchFamily="34" charset="-122"/>
                <a:ea typeface="微软雅黑" panose="020B0503020204020204" pitchFamily="34" charset="-122"/>
              </a:rPr>
              <a:t>，</a:t>
            </a:r>
            <a:r>
              <a:rPr lang="zh-CN" altLang="zh-CN" sz="3200" dirty="0" smtClean="0">
                <a:latin typeface="微软雅黑" panose="020B0503020204020204" pitchFamily="34" charset="-122"/>
                <a:ea typeface="微软雅黑" panose="020B0503020204020204" pitchFamily="34" charset="-122"/>
              </a:rPr>
              <a:t>融合</a:t>
            </a:r>
            <a:r>
              <a:rPr lang="en-US" altLang="zh-CN" sz="3200" dirty="0">
                <a:latin typeface="微软雅黑" panose="020B0503020204020204" pitchFamily="34" charset="-122"/>
                <a:ea typeface="微软雅黑" panose="020B0503020204020204" pitchFamily="34" charset="-122"/>
              </a:rPr>
              <a:t>key/value(</a:t>
            </a:r>
            <a:r>
              <a:rPr lang="zh-CN" altLang="zh-CN" sz="3200" dirty="0">
                <a:latin typeface="微软雅黑" panose="020B0503020204020204" pitchFamily="34" charset="-122"/>
                <a:ea typeface="微软雅黑" panose="020B0503020204020204" pitchFamily="34" charset="-122"/>
              </a:rPr>
              <a:t>键值</a:t>
            </a:r>
            <a:r>
              <a:rPr lang="en-US" altLang="zh-CN" sz="3200" dirty="0">
                <a:latin typeface="微软雅黑" panose="020B0503020204020204" pitchFamily="34" charset="-122"/>
                <a:ea typeface="微软雅黑" panose="020B0503020204020204" pitchFamily="34" charset="-122"/>
              </a:rPr>
              <a:t>)</a:t>
            </a:r>
            <a:r>
              <a:rPr lang="zh-CN" altLang="zh-CN" sz="3200" dirty="0">
                <a:latin typeface="微软雅黑" panose="020B0503020204020204" pitchFamily="34" charset="-122"/>
                <a:ea typeface="微软雅黑" panose="020B0503020204020204" pitchFamily="34" charset="-122"/>
              </a:rPr>
              <a:t>存储模式带来实时查询的能力，以及通过</a:t>
            </a:r>
            <a:r>
              <a:rPr lang="en-US" altLang="zh-CN" sz="3200" dirty="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进行离线处理或者批处理的能力。</a:t>
            </a:r>
          </a:p>
          <a:p>
            <a:endParaRPr lang="zh-CN" altLang="en-US" sz="32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8021853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系统成果</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9219887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.1</a:t>
            </a:r>
            <a:r>
              <a:rPr lang="zh-CN" altLang="en-US" sz="2952" dirty="0" smtClean="0">
                <a:solidFill>
                  <a:srgbClr val="FFFFFF"/>
                </a:solidFill>
                <a:latin typeface="微软雅黑" panose="020B0503020204020204" pitchFamily="34" charset="-122"/>
              </a:rPr>
              <a:t>功能实现表</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8" name="Freeform 9"/>
          <p:cNvSpPr>
            <a:spLocks/>
          </p:cNvSpPr>
          <p:nvPr/>
        </p:nvSpPr>
        <p:spPr bwMode="auto">
          <a:xfrm>
            <a:off x="4941236" y="5032375"/>
            <a:ext cx="1120775" cy="2352675"/>
          </a:xfrm>
          <a:custGeom>
            <a:avLst/>
            <a:gdLst>
              <a:gd name="T0" fmla="*/ 2147483646 w 1605"/>
              <a:gd name="T1" fmla="*/ 2147483646 h 3370"/>
              <a:gd name="T2" fmla="*/ 2147483646 w 1605"/>
              <a:gd name="T3" fmla="*/ 2147483646 h 3370"/>
              <a:gd name="T4" fmla="*/ 2147483646 w 1605"/>
              <a:gd name="T5" fmla="*/ 0 h 3370"/>
              <a:gd name="T6" fmla="*/ 2147483646 w 1605"/>
              <a:gd name="T7" fmla="*/ 2147483646 h 3370"/>
              <a:gd name="T8" fmla="*/ 0 w 1605"/>
              <a:gd name="T9" fmla="*/ 2147483646 h 3370"/>
              <a:gd name="T10" fmla="*/ 2147483646 w 1605"/>
              <a:gd name="T11" fmla="*/ 2147483646 h 3370"/>
              <a:gd name="T12" fmla="*/ 2147483646 w 1605"/>
              <a:gd name="T13" fmla="*/ 2147483646 h 3370"/>
              <a:gd name="T14" fmla="*/ 2147483646 w 1605"/>
              <a:gd name="T15" fmla="*/ 2147483646 h 3370"/>
              <a:gd name="T16" fmla="*/ 2147483646 w 1605"/>
              <a:gd name="T17" fmla="*/ 2147483646 h 3370"/>
              <a:gd name="T18" fmla="*/ 2147483646 w 1605"/>
              <a:gd name="T19" fmla="*/ 2147483646 h 3370"/>
              <a:gd name="T20" fmla="*/ 2147483646 w 1605"/>
              <a:gd name="T21" fmla="*/ 2147483646 h 3370"/>
              <a:gd name="T22" fmla="*/ 2147483646 w 1605"/>
              <a:gd name="T23" fmla="*/ 2147483646 h 3370"/>
              <a:gd name="T24" fmla="*/ 2147483646 w 1605"/>
              <a:gd name="T25" fmla="*/ 2147483646 h 3370"/>
              <a:gd name="T26" fmla="*/ 2147483646 w 1605"/>
              <a:gd name="T27" fmla="*/ 2147483646 h 33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pPr>
            <a:endParaRPr lang="zh-CN" altLang="en-US" kern="0" smtClean="0">
              <a:solidFill>
                <a:prstClr val="black"/>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2320073758"/>
              </p:ext>
            </p:extLst>
          </p:nvPr>
        </p:nvGraphicFramePr>
        <p:xfrm>
          <a:off x="147284" y="808010"/>
          <a:ext cx="12258755" cy="6263308"/>
        </p:xfrm>
        <a:graphic>
          <a:graphicData uri="http://schemas.openxmlformats.org/drawingml/2006/table">
            <a:tbl>
              <a:tblPr firstRow="1" bandRow="1">
                <a:tableStyleId>{8799B23B-EC83-4686-B30A-512413B5E67A}</a:tableStyleId>
              </a:tblPr>
              <a:tblGrid>
                <a:gridCol w="1846198"/>
                <a:gridCol w="2927210"/>
                <a:gridCol w="969599"/>
                <a:gridCol w="6515748"/>
              </a:tblGrid>
              <a:tr h="434468">
                <a:tc gridSpan="4">
                  <a:txBody>
                    <a:bodyPr/>
                    <a:lstStyle/>
                    <a:p>
                      <a:pPr algn="ctr"/>
                      <a:r>
                        <a:rPr lang="zh-CN" altLang="en-US" sz="1900" dirty="0" smtClean="0"/>
                        <a:t>系统功能实现情况</a:t>
                      </a:r>
                      <a:endParaRPr lang="zh-CN" altLang="en-US" sz="1900" dirty="0">
                        <a:solidFill>
                          <a:schemeClr val="accent3"/>
                        </a:solidFill>
                        <a:latin typeface="微软雅黑" panose="020B0503020204020204" pitchFamily="34" charset="-122"/>
                        <a:ea typeface="微软雅黑" panose="020B0503020204020204" pitchFamily="34" charset="-122"/>
                      </a:endParaRPr>
                    </a:p>
                  </a:txBody>
                  <a:tcPr marL="96416" marR="96416" marT="48203" marB="48203"/>
                </a:tc>
                <a:tc hMerge="1">
                  <a:txBody>
                    <a:bodyPr/>
                    <a:lstStyle/>
                    <a:p>
                      <a:pPr algn="ctr"/>
                      <a:endParaRPr lang="zh-CN" altLang="en-US" sz="1800" dirty="0"/>
                    </a:p>
                  </a:txBody>
                  <a:tcPr marL="91442" marR="91442"/>
                </a:tc>
                <a:tc hMerge="1">
                  <a:txBody>
                    <a:bodyPr/>
                    <a:lstStyle/>
                    <a:p>
                      <a:endParaRPr lang="zh-CN" altLang="en-US" dirty="0"/>
                    </a:p>
                  </a:txBody>
                  <a:tcPr/>
                </a:tc>
                <a:tc hMerge="1">
                  <a:txBody>
                    <a:bodyPr/>
                    <a:lstStyle/>
                    <a:p>
                      <a:endParaRPr lang="zh-CN" altLang="en-US" dirty="0"/>
                    </a:p>
                  </a:txBody>
                  <a:tcPr/>
                </a:tc>
              </a:tr>
              <a:tr h="657484">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t>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r>
                        <a:rPr lang="en-US" altLang="zh-CN" sz="1500" dirty="0" smtClean="0"/>
                        <a:t>WIFI</a:t>
                      </a:r>
                      <a:r>
                        <a:rPr lang="zh-CN" altLang="en-US" sz="1500" dirty="0" smtClean="0"/>
                        <a:t>探针数据采集</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针对</a:t>
                      </a:r>
                      <a:r>
                        <a:rPr lang="en-US" altLang="zh-CN" sz="1600" kern="1200" dirty="0" smtClean="0"/>
                        <a:t>ANDROID6.0</a:t>
                      </a:r>
                      <a:r>
                        <a:rPr lang="zh-CN" altLang="en-US" sz="1600" kern="1200" dirty="0" smtClean="0"/>
                        <a:t>和</a:t>
                      </a:r>
                      <a:r>
                        <a:rPr lang="en-US" altLang="zh-CN" sz="1600" kern="1200" dirty="0" smtClean="0"/>
                        <a:t>IOS10</a:t>
                      </a:r>
                      <a:r>
                        <a:rPr lang="zh-CN" altLang="en-US" sz="1600" kern="1200" dirty="0" smtClean="0"/>
                        <a:t>版本后的移动终端设备进行测试能采集到</a:t>
                      </a:r>
                      <a:r>
                        <a:rPr lang="en-US" altLang="zh-CN" sz="1600" kern="1200" dirty="0" smtClean="0"/>
                        <a:t>MAC</a:t>
                      </a:r>
                      <a:r>
                        <a:rPr lang="zh-CN" altLang="en-US" sz="1600" kern="1200" dirty="0" smtClean="0"/>
                        <a:t>地址。采集数据格式为</a:t>
                      </a:r>
                      <a:r>
                        <a:rPr lang="en-US" altLang="zh-CN" sz="1600" kern="1200" dirty="0" smtClean="0"/>
                        <a:t>JSON</a:t>
                      </a:r>
                      <a:r>
                        <a:rPr lang="zh-CN" altLang="en-US" sz="1600" kern="1200" dirty="0" smtClean="0"/>
                        <a:t>数据</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endParaRPr lang="zh-CN" altLang="en-US" sz="1800" dirty="0"/>
                    </a:p>
                  </a:txBody>
                  <a:tcPr marL="91442" marR="91442"/>
                </a:tc>
                <a:tc>
                  <a:txBody>
                    <a:bodyPr/>
                    <a:lstStyle/>
                    <a:p>
                      <a:r>
                        <a:rPr lang="zh-CN" altLang="en-US" sz="1500" dirty="0" smtClean="0"/>
                        <a:t>客流量分析</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实现实时客流量的分析展示，历史客流量的比较</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541273">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入店量、入店率分析</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实现实时分析店铺周围的顾客数量及占总客流量的比例并实时展示，历史比较与环比</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3752">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来访周期</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lvl="0" algn="l"/>
                      <a:r>
                        <a:rPr lang="zh-CN" altLang="en-US" sz="1600" dirty="0" smtClean="0"/>
                        <a:t>实时分析进店顾客距离上次访店的时间间隔</a:t>
                      </a:r>
                      <a:endParaRPr lang="zh-CN" altLang="zh-CN" sz="1600" dirty="0">
                        <a:latin typeface="微软雅黑" panose="020B0503020204020204" pitchFamily="34" charset="-122"/>
                        <a:ea typeface="微软雅黑" panose="020B0503020204020204" pitchFamily="34" charset="-122"/>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新老顾客</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r>
                        <a:rPr lang="zh-CN" altLang="en-US" sz="1600" kern="1200" dirty="0" smtClean="0"/>
                        <a:t>对入店顾客进行实时甄别，新老顾客比例实时展示</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驻店时长</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对顾客驻店时长进行计算和动态归类</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8188">
                <a:tc vMerge="1">
                  <a:txBody>
                    <a:bodyPr/>
                    <a:lstStyle/>
                    <a:p>
                      <a:endParaRPr lang="zh-CN" altLang="en-US"/>
                    </a:p>
                  </a:txBody>
                  <a:tcPr/>
                </a:tc>
                <a:tc>
                  <a:txBody>
                    <a:bodyPr/>
                    <a:lstStyle/>
                    <a:p>
                      <a:pPr marL="0" lvl="0" algn="l" defTabSz="914400" rtl="0" eaLnBrk="1" latinLnBrk="0" hangingPunct="1"/>
                      <a:r>
                        <a:rPr lang="zh-CN" altLang="en-US" sz="1600" kern="1200" dirty="0" smtClean="0"/>
                        <a:t>顾客活跃度</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实时对顾客活跃度（高、中、低、沉睡）分析并展示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跳出</a:t>
                      </a:r>
                      <a:r>
                        <a:rPr lang="en-US" altLang="zh-CN" sz="1600" kern="1200" dirty="0" smtClean="0"/>
                        <a:t>&amp;</a:t>
                      </a:r>
                      <a:r>
                        <a:rPr lang="zh-CN" altLang="en-US" sz="1600" kern="1200" dirty="0" smtClean="0"/>
                        <a:t>深访率</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对当前客流中跳出顾客，深访顾客所占比例实时展示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t>非功能性需求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lvl="0" algn="l" defTabSz="914400" rtl="0" eaLnBrk="1" latinLnBrk="0" hangingPunct="1"/>
                      <a:r>
                        <a:rPr lang="zh-CN" altLang="en-US" sz="1600" kern="1200" dirty="0" smtClean="0"/>
                        <a:t>探针设备配置简单</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eaLnBrk="1" hangingPunct="1">
                        <a:buFont typeface="Arial" pitchFamily="34" charset="0"/>
                        <a:buNone/>
                        <a:defRPr/>
                      </a:pPr>
                      <a:r>
                        <a:rPr lang="zh-CN" altLang="en-US" sz="1600" kern="1200" dirty="0" smtClean="0"/>
                        <a:t>只需设置端口，</a:t>
                      </a:r>
                      <a:r>
                        <a:rPr lang="en-US" altLang="zh-CN" sz="1600" kern="1200" dirty="0" smtClean="0"/>
                        <a:t>5V</a:t>
                      </a:r>
                      <a:r>
                        <a:rPr lang="zh-CN" altLang="en-US" sz="1600" kern="1200" dirty="0" smtClean="0"/>
                        <a:t>供电即可</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dirty="0" smtClean="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数据分析平台健壮，运行稳定</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Hadoop</a:t>
                      </a:r>
                      <a:r>
                        <a:rPr lang="zh-CN" altLang="en-US" sz="1600" kern="1200" dirty="0" smtClean="0"/>
                        <a:t>平台下使用</a:t>
                      </a:r>
                      <a:r>
                        <a:rPr lang="en-US" altLang="zh-CN" sz="1600" kern="1200" dirty="0" smtClean="0"/>
                        <a:t>spark</a:t>
                      </a:r>
                      <a:r>
                        <a:rPr lang="zh-CN" altLang="en-US" sz="1600" kern="1200" dirty="0" smtClean="0"/>
                        <a:t>提供的</a:t>
                      </a:r>
                      <a:r>
                        <a:rPr lang="en-US" altLang="zh-CN" sz="1600" kern="1200" dirty="0" smtClean="0"/>
                        <a:t>Scala</a:t>
                      </a:r>
                      <a:r>
                        <a:rPr lang="zh-CN" altLang="en-US" sz="1600" kern="1200" dirty="0" smtClean="0"/>
                        <a:t>接口操作数据集</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36855">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探针远程监控</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kern="1200" dirty="0" smtClean="0"/>
                        <a:t>根据探针数据的更新频率</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97407">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可远程设置探针状态</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kern="1200" dirty="0" smtClean="0"/>
                        <a:t>51</a:t>
                      </a:r>
                      <a:r>
                        <a:rPr lang="zh-CN" altLang="en-US" sz="1600" kern="1200" dirty="0" smtClean="0"/>
                        <a:t>单片机远程控制短信模块</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40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拓展功能</a:t>
                      </a:r>
                      <a:endParaRPr lang="zh-CN" altLang="en-US" sz="18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分析预测功能</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机器学习中</a:t>
                      </a:r>
                      <a:r>
                        <a:rPr lang="zh-CN" altLang="zh-CN" sz="1600" kern="1200" dirty="0" smtClean="0"/>
                        <a:t>二项</a:t>
                      </a:r>
                      <a:r>
                        <a:rPr lang="en-US" altLang="zh-CN" sz="1600" kern="1200" dirty="0" smtClean="0"/>
                        <a:t>logistic</a:t>
                      </a:r>
                      <a:r>
                        <a:rPr lang="zh-CN" altLang="zh-CN" sz="1600" kern="1200" dirty="0" smtClean="0"/>
                        <a:t>回归模型对历史数据结合实时数据进行预测</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bl>
          </a:graphicData>
        </a:graphic>
      </p:graphicFrame>
      <p:pic>
        <p:nvPicPr>
          <p:cNvPr id="22" name="图片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384077"/>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7"/>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32829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913178"/>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3201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386926"/>
            <a:ext cx="502698" cy="44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2"/>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81612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62586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01860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63092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78456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1203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20861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730352"/>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008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.2</a:t>
            </a:r>
            <a:r>
              <a:rPr lang="zh-CN" altLang="en-US" sz="2952" dirty="0" smtClean="0">
                <a:solidFill>
                  <a:srgbClr val="FFFFFF"/>
                </a:solidFill>
                <a:latin typeface="微软雅黑" panose="020B0503020204020204" pitchFamily="34" charset="-122"/>
              </a:rPr>
              <a:t>实时展示功能</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6" name="Freeform 6"/>
          <p:cNvSpPr>
            <a:spLocks/>
          </p:cNvSpPr>
          <p:nvPr/>
        </p:nvSpPr>
        <p:spPr bwMode="auto">
          <a:xfrm>
            <a:off x="7444216" y="1060497"/>
            <a:ext cx="1590675"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0C274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Freeform 8"/>
          <p:cNvSpPr>
            <a:spLocks/>
          </p:cNvSpPr>
          <p:nvPr/>
        </p:nvSpPr>
        <p:spPr bwMode="auto">
          <a:xfrm>
            <a:off x="5697241" y="3967531"/>
            <a:ext cx="1590675" cy="3730625"/>
          </a:xfrm>
          <a:custGeom>
            <a:avLst/>
            <a:gdLst>
              <a:gd name="T0" fmla="*/ 2147483646 w 2278"/>
              <a:gd name="T1" fmla="*/ 2147483646 h 5345"/>
              <a:gd name="T2" fmla="*/ 2147483646 w 2278"/>
              <a:gd name="T3" fmla="*/ 2147483646 h 5345"/>
              <a:gd name="T4" fmla="*/ 2147483646 w 2278"/>
              <a:gd name="T5" fmla="*/ 0 h 5345"/>
              <a:gd name="T6" fmla="*/ 2147483646 w 2278"/>
              <a:gd name="T7" fmla="*/ 2147483646 h 5345"/>
              <a:gd name="T8" fmla="*/ 0 w 2278"/>
              <a:gd name="T9" fmla="*/ 2147483646 h 5345"/>
              <a:gd name="T10" fmla="*/ 2147483646 w 2278"/>
              <a:gd name="T11" fmla="*/ 2147483646 h 5345"/>
              <a:gd name="T12" fmla="*/ 2147483646 w 2278"/>
              <a:gd name="T13" fmla="*/ 2147483646 h 5345"/>
              <a:gd name="T14" fmla="*/ 2147483646 w 2278"/>
              <a:gd name="T15" fmla="*/ 2147483646 h 5345"/>
              <a:gd name="T16" fmla="*/ 2147483646 w 2278"/>
              <a:gd name="T17" fmla="*/ 2147483646 h 5345"/>
              <a:gd name="T18" fmla="*/ 2147483646 w 2278"/>
              <a:gd name="T19" fmla="*/ 2147483646 h 5345"/>
              <a:gd name="T20" fmla="*/ 2147483646 w 2278"/>
              <a:gd name="T21" fmla="*/ 2147483646 h 5345"/>
              <a:gd name="T22" fmla="*/ 2147483646 w 2278"/>
              <a:gd name="T23" fmla="*/ 2147483646 h 5345"/>
              <a:gd name="T24" fmla="*/ 2147483646 w 2278"/>
              <a:gd name="T25" fmla="*/ 2147483646 h 5345"/>
              <a:gd name="T26" fmla="*/ 2147483646 w 2278"/>
              <a:gd name="T27" fmla="*/ 2147483646 h 5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矩形 79"/>
          <p:cNvSpPr/>
          <p:nvPr/>
        </p:nvSpPr>
        <p:spPr>
          <a:xfrm>
            <a:off x="9182297" y="1060497"/>
            <a:ext cx="3570208" cy="461665"/>
          </a:xfrm>
          <a:prstGeom prst="rect">
            <a:avLst/>
          </a:prstGeom>
        </p:spPr>
        <p:txBody>
          <a:bodyPr wrap="none">
            <a:spAutoFit/>
          </a:bodyPr>
          <a:lstStyle/>
          <a:p>
            <a:pPr>
              <a:buFont typeface="Arial" pitchFamily="34" charset="0"/>
              <a:buNone/>
              <a:defRPr/>
            </a:pPr>
            <a:r>
              <a:rPr lang="zh-CN" altLang="en-US" sz="2400" dirty="0" smtClean="0">
                <a:solidFill>
                  <a:srgbClr val="0C2744"/>
                </a:solidFill>
                <a:latin typeface="微软雅黑" panose="020B0503020204020204" pitchFamily="34" charset="-122"/>
                <a:ea typeface="微软雅黑" panose="020B0503020204020204" pitchFamily="34" charset="-122"/>
              </a:rPr>
              <a:t>客流量、入店量实时展示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1" name="矩形 80"/>
          <p:cNvSpPr/>
          <p:nvPr/>
        </p:nvSpPr>
        <p:spPr>
          <a:xfrm>
            <a:off x="9182297" y="1778130"/>
            <a:ext cx="3511773" cy="830997"/>
          </a:xfrm>
          <a:prstGeom prst="rect">
            <a:avLst/>
          </a:prstGeom>
        </p:spPr>
        <p:txBody>
          <a:bodyPr wrap="squar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新老顾客人数比例</a:t>
            </a:r>
            <a:endParaRPr lang="en-US" altLang="zh-CN" sz="2400" dirty="0" smtClean="0">
              <a:solidFill>
                <a:srgbClr val="0C2744"/>
              </a:solidFill>
              <a:latin typeface="微软雅黑" panose="020B0503020204020204" pitchFamily="34" charset="-122"/>
              <a:ea typeface="微软雅黑" panose="020B0503020204020204" pitchFamily="34" charset="-122"/>
            </a:endParaRPr>
          </a:p>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96892" y="3452724"/>
            <a:ext cx="3797179" cy="3970318"/>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数据三秒更新一次，</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smtClean="0">
                <a:solidFill>
                  <a:prstClr val="black"/>
                </a:solidFill>
                <a:latin typeface="微软雅黑" panose="020B0503020204020204" pitchFamily="34" charset="-122"/>
                <a:ea typeface="微软雅黑" panose="020B0503020204020204" pitchFamily="34" charset="-122"/>
              </a:rPr>
              <a:t>采用</a:t>
            </a:r>
            <a:r>
              <a:rPr lang="en-US" altLang="zh-CN" dirty="0" smtClean="0">
                <a:solidFill>
                  <a:prstClr val="black"/>
                </a:solidFill>
                <a:latin typeface="微软雅黑" panose="020B0503020204020204" pitchFamily="34" charset="-122"/>
                <a:ea typeface="微软雅黑" panose="020B0503020204020204" pitchFamily="34" charset="-122"/>
              </a:rPr>
              <a:t>HDFS</a:t>
            </a:r>
            <a:r>
              <a:rPr lang="zh-CN" altLang="en-US" dirty="0">
                <a:solidFill>
                  <a:prstClr val="black"/>
                </a:solidFill>
                <a:latin typeface="微软雅黑" panose="020B0503020204020204" pitchFamily="34" charset="-122"/>
                <a:ea typeface="微软雅黑" panose="020B0503020204020204" pitchFamily="34" charset="-122"/>
              </a:rPr>
              <a:t>分布式</a:t>
            </a:r>
            <a:r>
              <a:rPr lang="zh-CN" altLang="en-US" dirty="0" smtClean="0">
                <a:solidFill>
                  <a:prstClr val="black"/>
                </a:solidFill>
                <a:latin typeface="微软雅黑" panose="020B0503020204020204" pitchFamily="34" charset="-122"/>
                <a:ea typeface="微软雅黑" panose="020B0503020204020204" pitchFamily="34" charset="-122"/>
              </a:rPr>
              <a:t>文件系统，保证高吞吐量，使用</a:t>
            </a:r>
            <a:r>
              <a:rPr lang="en-US" altLang="zh-CN" dirty="0" smtClean="0">
                <a:solidFill>
                  <a:prstClr val="black"/>
                </a:solidFill>
                <a:latin typeface="微软雅黑" panose="020B0503020204020204" pitchFamily="34" charset="-122"/>
                <a:ea typeface="微软雅黑" panose="020B0503020204020204" pitchFamily="34" charset="-122"/>
              </a:rPr>
              <a:t>Tomcat</a:t>
            </a:r>
            <a:r>
              <a:rPr lang="zh-CN" altLang="en-US" dirty="0" smtClean="0">
                <a:solidFill>
                  <a:prstClr val="black"/>
                </a:solidFill>
                <a:latin typeface="微软雅黑" panose="020B0503020204020204" pitchFamily="34" charset="-122"/>
                <a:ea typeface="微软雅黑" panose="020B0503020204020204" pitchFamily="34" charset="-122"/>
              </a:rPr>
              <a:t>集群。使用</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平台</a:t>
            </a:r>
            <a:r>
              <a:rPr lang="en-US" altLang="zh-CN" dirty="0">
                <a:solidFill>
                  <a:prstClr val="black"/>
                </a:solidFill>
                <a:latin typeface="微软雅黑" panose="020B0503020204020204" pitchFamily="34" charset="-122"/>
                <a:ea typeface="微软雅黑" panose="020B0503020204020204" pitchFamily="34" charset="-122"/>
              </a:rPr>
              <a:t>Zookeeper(Google</a:t>
            </a:r>
            <a:r>
              <a:rPr lang="zh-CN" altLang="en-US" dirty="0">
                <a:solidFill>
                  <a:prstClr val="black"/>
                </a:solidFill>
                <a:latin typeface="微软雅黑" panose="020B0503020204020204" pitchFamily="34" charset="-122"/>
                <a:ea typeface="微软雅黑" panose="020B0503020204020204" pitchFamily="34" charset="-122"/>
              </a:rPr>
              <a:t>的</a:t>
            </a:r>
            <a:r>
              <a:rPr lang="en-US" altLang="zh-CN" dirty="0">
                <a:solidFill>
                  <a:prstClr val="black"/>
                </a:solidFill>
                <a:latin typeface="微软雅黑" panose="020B0503020204020204" pitchFamily="34" charset="-122"/>
                <a:ea typeface="微软雅黑" panose="020B0503020204020204" pitchFamily="34" charset="-122"/>
              </a:rPr>
              <a:t>Chubby</a:t>
            </a:r>
            <a:r>
              <a:rPr lang="zh-CN" altLang="en-US" dirty="0">
                <a:solidFill>
                  <a:prstClr val="black"/>
                </a:solidFill>
                <a:latin typeface="微软雅黑" panose="020B0503020204020204" pitchFamily="34" charset="-122"/>
                <a:ea typeface="微软雅黑" panose="020B0503020204020204" pitchFamily="34" charset="-122"/>
              </a:rPr>
              <a:t>一个开源的实现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分布式任务协调系统对于</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提供的</a:t>
            </a:r>
            <a:r>
              <a:rPr lang="en-US" altLang="zh-CN" dirty="0" smtClean="0">
                <a:solidFill>
                  <a:prstClr val="black"/>
                </a:solidFill>
                <a:latin typeface="微软雅黑" panose="020B0503020204020204" pitchFamily="34" charset="-122"/>
                <a:ea typeface="微软雅黑" panose="020B0503020204020204" pitchFamily="34" charset="-122"/>
              </a:rPr>
              <a:t>Scala</a:t>
            </a:r>
            <a:r>
              <a:rPr lang="zh-CN" altLang="en-US" dirty="0" smtClean="0">
                <a:solidFill>
                  <a:prstClr val="black"/>
                </a:solidFill>
                <a:latin typeface="微软雅黑" panose="020B0503020204020204" pitchFamily="34" charset="-122"/>
                <a:ea typeface="微软雅黑" panose="020B0503020204020204" pitchFamily="34" charset="-122"/>
              </a:rPr>
              <a:t>接口处理的数据及时反映给界面显示实时客流量入店量，入店率并以折线图显示变化趋势，使用</a:t>
            </a:r>
            <a:r>
              <a:rPr lang="en-US" altLang="zh-CN" dirty="0">
                <a:solidFill>
                  <a:prstClr val="black"/>
                </a:solidFill>
                <a:latin typeface="微软雅黑" panose="020B0503020204020204" pitchFamily="34" charset="-122"/>
                <a:ea typeface="微软雅黑" panose="020B0503020204020204" pitchFamily="34" charset="-122"/>
              </a:rPr>
              <a:t>Echarts3.0</a:t>
            </a:r>
            <a:r>
              <a:rPr lang="zh-CN" altLang="en-US" dirty="0">
                <a:solidFill>
                  <a:prstClr val="black"/>
                </a:solidFill>
                <a:latin typeface="微软雅黑" panose="020B0503020204020204" pitchFamily="34" charset="-122"/>
                <a:ea typeface="微软雅黑" panose="020B0503020204020204" pitchFamily="34" charset="-122"/>
              </a:rPr>
              <a:t>中仪表图实时展示新老顾客</a:t>
            </a:r>
            <a:r>
              <a:rPr lang="zh-CN" altLang="en-US" dirty="0" smtClean="0">
                <a:solidFill>
                  <a:prstClr val="black"/>
                </a:solidFill>
                <a:latin typeface="微软雅黑" panose="020B0503020204020204" pitchFamily="34" charset="-122"/>
                <a:ea typeface="微软雅黑" panose="020B0503020204020204" pitchFamily="34" charset="-122"/>
              </a:rPr>
              <a:t>比例，</a:t>
            </a:r>
            <a:endParaRPr lang="en-US" altLang="zh-CN" dirty="0">
              <a:solidFill>
                <a:prstClr val="black"/>
              </a:solidFill>
              <a:latin typeface="微软雅黑" panose="020B0503020204020204" pitchFamily="34" charset="-122"/>
              <a:ea typeface="微软雅黑" panose="020B0503020204020204" pitchFamily="34" charset="-122"/>
            </a:endParaRPr>
          </a:p>
          <a:p>
            <a:r>
              <a:rPr lang="zh-CN" altLang="en-US" dirty="0">
                <a:solidFill>
                  <a:prstClr val="black"/>
                </a:solidFill>
                <a:latin typeface="微软雅黑" panose="020B0503020204020204" pitchFamily="34" charset="-122"/>
                <a:ea typeface="微软雅黑" panose="020B0503020204020204" pitchFamily="34" charset="-122"/>
              </a:rPr>
              <a:t>使用异步加载数据方式展示新老顾客</a:t>
            </a:r>
            <a:r>
              <a:rPr lang="zh-CN" altLang="en-US" dirty="0" smtClean="0">
                <a:solidFill>
                  <a:prstClr val="black"/>
                </a:solidFill>
                <a:latin typeface="微软雅黑" panose="020B0503020204020204" pitchFamily="34" charset="-122"/>
                <a:ea typeface="微软雅黑" panose="020B0503020204020204" pitchFamily="34" charset="-122"/>
              </a:rPr>
              <a:t>人数</a:t>
            </a:r>
            <a:r>
              <a:rPr lang="zh-CN" altLang="en-US" dirty="0">
                <a:solidFill>
                  <a:prstClr val="black"/>
                </a:solidFill>
                <a:latin typeface="微软雅黑" panose="020B0503020204020204" pitchFamily="34" charset="-122"/>
                <a:ea typeface="微软雅黑" panose="020B0503020204020204" pitchFamily="34" charset="-122"/>
              </a:rPr>
              <a:t>。</a:t>
            </a:r>
          </a:p>
          <a:p>
            <a:endParaRPr lang="en-US" altLang="zh-CN" dirty="0" smtClean="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7435323" y="1885528"/>
            <a:ext cx="1600344"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Freeform 7"/>
          <p:cNvSpPr>
            <a:spLocks/>
          </p:cNvSpPr>
          <p:nvPr/>
        </p:nvSpPr>
        <p:spPr bwMode="auto">
          <a:xfrm>
            <a:off x="7457722" y="2806922"/>
            <a:ext cx="1275909" cy="3761731"/>
          </a:xfrm>
          <a:custGeom>
            <a:avLst/>
            <a:gdLst>
              <a:gd name="T0" fmla="*/ 2147483646 w 1605"/>
              <a:gd name="T1" fmla="*/ 2147483646 h 4693"/>
              <a:gd name="T2" fmla="*/ 2147483646 w 1605"/>
              <a:gd name="T3" fmla="*/ 2147483646 h 4693"/>
              <a:gd name="T4" fmla="*/ 2147483646 w 1605"/>
              <a:gd name="T5" fmla="*/ 0 h 4693"/>
              <a:gd name="T6" fmla="*/ 2147483646 w 1605"/>
              <a:gd name="T7" fmla="*/ 2147483646 h 4693"/>
              <a:gd name="T8" fmla="*/ 2147483646 w 1605"/>
              <a:gd name="T9" fmla="*/ 2147483646 h 4693"/>
              <a:gd name="T10" fmla="*/ 2147483646 w 1605"/>
              <a:gd name="T11" fmla="*/ 2147483646 h 4693"/>
              <a:gd name="T12" fmla="*/ 2147483646 w 1605"/>
              <a:gd name="T13" fmla="*/ 2147483646 h 4693"/>
              <a:gd name="T14" fmla="*/ 2147483646 w 1605"/>
              <a:gd name="T15" fmla="*/ 2147483646 h 4693"/>
              <a:gd name="T16" fmla="*/ 2147483646 w 1605"/>
              <a:gd name="T17" fmla="*/ 2147483646 h 4693"/>
              <a:gd name="T18" fmla="*/ 2147483646 w 1605"/>
              <a:gd name="T19" fmla="*/ 2147483646 h 4693"/>
              <a:gd name="T20" fmla="*/ 2147483646 w 1605"/>
              <a:gd name="T21" fmla="*/ 2147483646 h 4693"/>
              <a:gd name="T22" fmla="*/ 0 w 1605"/>
              <a:gd name="T23" fmla="*/ 2147483646 h 4693"/>
              <a:gd name="T24" fmla="*/ 0 w 1605"/>
              <a:gd name="T25" fmla="*/ 2147483646 h 4693"/>
              <a:gd name="T26" fmla="*/ 2147483646 w 1605"/>
              <a:gd name="T27" fmla="*/ 2147483646 h 4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7F7F7F">
              <a:lumMod val="7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矩形 86"/>
          <p:cNvSpPr/>
          <p:nvPr/>
        </p:nvSpPr>
        <p:spPr>
          <a:xfrm>
            <a:off x="8874521" y="2865095"/>
            <a:ext cx="3262432" cy="461665"/>
          </a:xfrm>
          <a:prstGeom prst="rect">
            <a:avLst/>
          </a:prstGeom>
        </p:spPr>
        <p:txBody>
          <a:bodyPr wrap="non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驻</a:t>
            </a:r>
            <a:r>
              <a:rPr lang="zh-CN" altLang="en-US" sz="2400" dirty="0">
                <a:solidFill>
                  <a:srgbClr val="0C2744"/>
                </a:solidFill>
                <a:latin typeface="微软雅黑" panose="020B0503020204020204" pitchFamily="34" charset="-122"/>
                <a:ea typeface="微软雅黑" panose="020B0503020204020204" pitchFamily="34" charset="-122"/>
              </a:rPr>
              <a:t>店</a:t>
            </a:r>
            <a:r>
              <a:rPr lang="zh-CN" altLang="en-US" sz="2400" dirty="0" smtClean="0">
                <a:solidFill>
                  <a:srgbClr val="0C2744"/>
                </a:solidFill>
                <a:latin typeface="微软雅黑" panose="020B0503020204020204" pitchFamily="34" charset="-122"/>
                <a:ea typeface="微软雅黑" panose="020B0503020204020204" pitchFamily="34" charset="-122"/>
              </a:rPr>
              <a:t>时间长度实时展示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2" y="3019342"/>
            <a:ext cx="4441183" cy="1798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64"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526" y="846595"/>
            <a:ext cx="4073749" cy="1644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15" y="5346721"/>
            <a:ext cx="4853705" cy="18680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981546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4</a:t>
            </a:r>
            <a:r>
              <a:rPr lang="en-US" altLang="zh-CN" sz="2952" dirty="0" smtClean="0">
                <a:solidFill>
                  <a:schemeClr val="accent2"/>
                </a:solidFill>
                <a:latin typeface="微软雅黑" panose="020B0503020204020204" pitchFamily="34" charset="-122"/>
              </a:rPr>
              <a:t>.3 </a:t>
            </a:r>
            <a:r>
              <a:rPr lang="zh-CN" altLang="en-US" sz="2952" dirty="0" smtClean="0">
                <a:solidFill>
                  <a:schemeClr val="accent2"/>
                </a:solidFill>
                <a:latin typeface="微软雅黑" panose="020B0503020204020204" pitchFamily="34" charset="-122"/>
              </a:rPr>
              <a:t>分析规则</a:t>
            </a:r>
            <a:endParaRPr lang="zh-CN" altLang="en-US" sz="2952" dirty="0">
              <a:solidFill>
                <a:schemeClr val="accent2"/>
              </a:solidFill>
              <a:latin typeface="微软雅黑" panose="020B0503020204020204" pitchFamily="34" charset="-122"/>
            </a:endParaRPr>
          </a:p>
        </p:txBody>
      </p:sp>
      <p:sp>
        <p:nvSpPr>
          <p:cNvPr id="2969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 4</a:t>
            </a:r>
            <a:endParaRPr lang="zh-CN" altLang="en-US" sz="1898" dirty="0">
              <a:solidFill>
                <a:schemeClr val="accent2"/>
              </a:solidFill>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69234742"/>
              </p:ext>
            </p:extLst>
          </p:nvPr>
        </p:nvGraphicFramePr>
        <p:xfrm>
          <a:off x="1676847" y="1816124"/>
          <a:ext cx="9327486" cy="4433604"/>
        </p:xfrm>
        <a:graphic>
          <a:graphicData uri="http://schemas.openxmlformats.org/drawingml/2006/table">
            <a:tbl>
              <a:tblPr firstRow="1" bandRow="1">
                <a:tableStyleId>{69C7853C-536D-4A76-A0AE-DD22124D55A5}</a:tableStyleId>
              </a:tblPr>
              <a:tblGrid>
                <a:gridCol w="3011697"/>
                <a:gridCol w="6315789"/>
              </a:tblGrid>
              <a:tr h="47479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bg1"/>
                          </a:solidFill>
                        </a:rPr>
                        <a:t>分析规则制定</a:t>
                      </a:r>
                    </a:p>
                  </a:txBody>
                  <a:tcPr marL="96403" marR="96403" marT="48211" marB="48211"/>
                </a:tc>
                <a:tc hMerge="1">
                  <a:txBody>
                    <a:bodyPr/>
                    <a:lstStyle/>
                    <a:p>
                      <a:endParaRPr lang="zh-CN" altLang="en-US" dirty="0"/>
                    </a:p>
                  </a:txBody>
                  <a:tcPr/>
                </a:tc>
              </a:tr>
              <a:tr h="139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新老顾客判别</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对一定范围内历史数据存在记录的顾客判别为老顾客反之为新顾客，涉及快速查询</a:t>
                      </a:r>
                      <a:r>
                        <a:rPr lang="en-US" altLang="zh-CN" sz="1900" kern="1200" dirty="0" smtClean="0"/>
                        <a:t>HBASE </a:t>
                      </a:r>
                      <a:r>
                        <a:rPr lang="zh-CN" altLang="en-US" sz="1900" kern="1200" dirty="0" smtClean="0"/>
                        <a:t>数据库，以及对特定数据集的反复查询（采用</a:t>
                      </a:r>
                      <a:r>
                        <a:rPr lang="en-US" altLang="zh-CN" sz="1900" kern="1200" dirty="0" smtClean="0"/>
                        <a:t>zookeeper</a:t>
                      </a:r>
                      <a:r>
                        <a:rPr lang="zh-CN" altLang="en-US" sz="1900" kern="1200" dirty="0" smtClean="0"/>
                        <a:t>对数据进行封装）</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实时驻店时长分析归类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对顾客入店，离店的时间戳作差，归类涉及快速储存，以及分布式任务调度。</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来访周期判别归类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实时分析涉及数据库快速查询及比对，</a:t>
                      </a:r>
                      <a:r>
                        <a:rPr lang="en-US" altLang="zh-CN" sz="1900" kern="1200" dirty="0" smtClean="0"/>
                        <a:t>HBASE</a:t>
                      </a:r>
                      <a:r>
                        <a:rPr lang="zh-CN" altLang="en-US" sz="1900" kern="1200" dirty="0" smtClean="0"/>
                        <a:t>键值对存储，极大减少查询时间</a:t>
                      </a:r>
                      <a:endParaRPr lang="zh-CN" altLang="en-US" sz="1900" kern="1200" dirty="0" smtClean="0">
                        <a:solidFill>
                          <a:schemeClr val="tx1"/>
                        </a:solidFill>
                        <a:latin typeface="+mj-ea"/>
                        <a:ea typeface="+mn-ea"/>
                        <a:cs typeface="+mn-cs"/>
                      </a:endParaRPr>
                    </a:p>
                  </a:txBody>
                  <a:tcPr marL="96403" marR="96403" marT="48211" marB="48211"/>
                </a:tc>
              </a:tr>
              <a:tr h="1069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dirty="0" smtClean="0"/>
                        <a:t>活跃度，深访率，跳出率</a:t>
                      </a:r>
                      <a:endParaRPr lang="zh-CN" altLang="en-US" sz="1900" dirty="0">
                        <a:solidFill>
                          <a:schemeClr val="tx1"/>
                        </a:solidFill>
                      </a:endParaRPr>
                    </a:p>
                  </a:txBody>
                  <a:tcPr marL="96403" marR="96403" marT="48211" marB="48211"/>
                </a:tc>
                <a:tc>
                  <a:txBody>
                    <a:bodyPr/>
                    <a:lstStyle/>
                    <a:p>
                      <a:pPr marL="0" marR="0" indent="0" algn="l" defTabSz="964052" rtl="0" eaLnBrk="1" fontAlgn="auto" latinLnBrk="0" hangingPunct="1">
                        <a:lnSpc>
                          <a:spcPct val="100000"/>
                        </a:lnSpc>
                        <a:spcBef>
                          <a:spcPts val="0"/>
                        </a:spcBef>
                        <a:spcAft>
                          <a:spcPts val="0"/>
                        </a:spcAft>
                        <a:buClrTx/>
                        <a:buSzTx/>
                        <a:buFont typeface="Arial" pitchFamily="34" charset="0"/>
                        <a:buNone/>
                        <a:tabLst/>
                        <a:defRPr/>
                      </a:pPr>
                      <a:r>
                        <a:rPr lang="zh-CN" altLang="en-US" sz="1900" kern="1200" dirty="0" smtClean="0"/>
                        <a:t>活跃度快速分类链接为对来访周期的数据进行进一步处理分类，深访率跳出率则涉及对驻店时长的进一步分析（阕值自定义）</a:t>
                      </a:r>
                      <a:endParaRPr lang="zh-CN" altLang="en-US" sz="1900" kern="1200" dirty="0" smtClean="0">
                        <a:solidFill>
                          <a:schemeClr val="tx1"/>
                        </a:solidFill>
                        <a:latin typeface="+mj-ea"/>
                        <a:ea typeface="+mn-ea"/>
                        <a:cs typeface="+mn-cs"/>
                      </a:endParaRPr>
                    </a:p>
                  </a:txBody>
                  <a:tcPr marL="96403" marR="96403" marT="48211" marB="48211"/>
                </a:tc>
              </a:tr>
            </a:tbl>
          </a:graphicData>
        </a:graphic>
      </p:graphicFrame>
    </p:spTree>
    <p:extLst>
      <p:ext uri="{BB962C8B-B14F-4D97-AF65-F5344CB8AC3E}">
        <p14:creationId xmlns:p14="http://schemas.microsoft.com/office/powerpoint/2010/main" val="22984531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.4 </a:t>
            </a:r>
            <a:r>
              <a:rPr lang="zh-CN" altLang="en-US" sz="2952" dirty="0" smtClean="0">
                <a:solidFill>
                  <a:srgbClr val="FFFFFF"/>
                </a:solidFill>
                <a:latin typeface="微软雅黑" panose="020B0503020204020204" pitchFamily="34" charset="-122"/>
              </a:rPr>
              <a:t>历史比较与环比功能</a:t>
            </a:r>
            <a:endParaRPr lang="zh-CN" altLang="en-US" sz="2952" dirty="0">
              <a:solidFill>
                <a:srgbClr val="FFFFFF"/>
              </a:solidFill>
              <a:latin typeface="微软雅黑" panose="020B0503020204020204" pitchFamily="34" charset="-122"/>
            </a:endParaRPr>
          </a:p>
        </p:txBody>
      </p:sp>
      <p:sp>
        <p:nvSpPr>
          <p:cNvPr id="33796"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14" name="Freeform 5"/>
          <p:cNvSpPr>
            <a:spLocks/>
          </p:cNvSpPr>
          <p:nvPr/>
        </p:nvSpPr>
        <p:spPr bwMode="auto">
          <a:xfrm>
            <a:off x="3813661" y="1848069"/>
            <a:ext cx="2319131" cy="4344828"/>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15" name="Freeform 6"/>
          <p:cNvSpPr>
            <a:spLocks/>
          </p:cNvSpPr>
          <p:nvPr/>
        </p:nvSpPr>
        <p:spPr bwMode="auto">
          <a:xfrm>
            <a:off x="537462" y="1863785"/>
            <a:ext cx="2634129" cy="4200812"/>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grpSp>
        <p:nvGrpSpPr>
          <p:cNvPr id="33799" name="组合 18"/>
          <p:cNvGrpSpPr>
            <a:grpSpLocks/>
          </p:cNvGrpSpPr>
          <p:nvPr/>
        </p:nvGrpSpPr>
        <p:grpSpPr bwMode="auto">
          <a:xfrm>
            <a:off x="3147543" y="3511261"/>
            <a:ext cx="666118" cy="672812"/>
            <a:chOff x="3041651" y="3326606"/>
            <a:chExt cx="631825" cy="636588"/>
          </a:xfrm>
        </p:grpSpPr>
        <p:sp>
          <p:nvSpPr>
            <p:cNvPr id="33812" name="Oval 9"/>
            <p:cNvSpPr>
              <a:spLocks noChangeArrowheads="1"/>
            </p:cNvSpPr>
            <p:nvPr/>
          </p:nvSpPr>
          <p:spPr bwMode="auto">
            <a:xfrm>
              <a:off x="3041651" y="3326606"/>
              <a:ext cx="631825"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3" name="Freeform 10"/>
            <p:cNvSpPr>
              <a:spLocks/>
            </p:cNvSpPr>
            <p:nvPr/>
          </p:nvSpPr>
          <p:spPr bwMode="auto">
            <a:xfrm>
              <a:off x="3378201"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4" name="Freeform 11"/>
            <p:cNvSpPr>
              <a:spLocks/>
            </p:cNvSpPr>
            <p:nvPr/>
          </p:nvSpPr>
          <p:spPr bwMode="auto">
            <a:xfrm>
              <a:off x="3182938"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0" name="组合 22"/>
          <p:cNvGrpSpPr>
            <a:grpSpLocks/>
          </p:cNvGrpSpPr>
          <p:nvPr/>
        </p:nvGrpSpPr>
        <p:grpSpPr bwMode="auto">
          <a:xfrm>
            <a:off x="6257898" y="3507066"/>
            <a:ext cx="667792" cy="672812"/>
            <a:chOff x="5867401" y="3326606"/>
            <a:chExt cx="633413" cy="636588"/>
          </a:xfrm>
        </p:grpSpPr>
        <p:sp>
          <p:nvSpPr>
            <p:cNvPr id="33809" name="Oval 12"/>
            <p:cNvSpPr>
              <a:spLocks noChangeArrowheads="1"/>
            </p:cNvSpPr>
            <p:nvPr/>
          </p:nvSpPr>
          <p:spPr bwMode="auto">
            <a:xfrm>
              <a:off x="5867401" y="3326606"/>
              <a:ext cx="633413"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0" name="Freeform 13"/>
            <p:cNvSpPr>
              <a:spLocks/>
            </p:cNvSpPr>
            <p:nvPr/>
          </p:nvSpPr>
          <p:spPr bwMode="auto">
            <a:xfrm>
              <a:off x="6205539"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1" name="Freeform 14"/>
            <p:cNvSpPr>
              <a:spLocks/>
            </p:cNvSpPr>
            <p:nvPr/>
          </p:nvSpPr>
          <p:spPr bwMode="auto">
            <a:xfrm>
              <a:off x="6010276" y="3469481"/>
              <a:ext cx="206375" cy="342900"/>
            </a:xfrm>
            <a:custGeom>
              <a:avLst/>
              <a:gdLst>
                <a:gd name="T0" fmla="*/ 2147483646 w 252"/>
                <a:gd name="T1" fmla="*/ 2147483646 h 418"/>
                <a:gd name="T2" fmla="*/ 2147483646 w 252"/>
                <a:gd name="T3" fmla="*/ 2147483646 h 418"/>
                <a:gd name="T4" fmla="*/ 2147483646 w 252"/>
                <a:gd name="T5" fmla="*/ 2147483646 h 418"/>
                <a:gd name="T6" fmla="*/ 2147483646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1" name="组合 30"/>
          <p:cNvGrpSpPr>
            <a:grpSpLocks/>
          </p:cNvGrpSpPr>
          <p:nvPr/>
        </p:nvGrpSpPr>
        <p:grpSpPr bwMode="auto">
          <a:xfrm>
            <a:off x="1402529" y="2104711"/>
            <a:ext cx="997389" cy="990808"/>
            <a:chOff x="1446267" y="1939131"/>
            <a:chExt cx="946042" cy="938213"/>
          </a:xfrm>
        </p:grpSpPr>
        <p:sp>
          <p:nvSpPr>
            <p:cNvPr id="33807" name="Oval 18"/>
            <p:cNvSpPr>
              <a:spLocks noChangeArrowheads="1"/>
            </p:cNvSpPr>
            <p:nvPr/>
          </p:nvSpPr>
          <p:spPr bwMode="auto">
            <a:xfrm>
              <a:off x="1454151"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 name="TextBox 41"/>
            <p:cNvSpPr txBox="1"/>
            <p:nvPr/>
          </p:nvSpPr>
          <p:spPr>
            <a:xfrm>
              <a:off x="1446267" y="2210848"/>
              <a:ext cx="946042" cy="394778"/>
            </a:xfrm>
            <a:prstGeom prst="rect">
              <a:avLst/>
            </a:prstGeom>
            <a:noFill/>
          </p:spPr>
          <p:txBody>
            <a:bodyPr wrap="square">
              <a:spAutoFit/>
            </a:bodyPr>
            <a:lstStyle/>
            <a:p>
              <a:pPr>
                <a:buFont typeface="Arial" pitchFamily="34" charset="0"/>
                <a:buNone/>
                <a:defRPr/>
              </a:pPr>
              <a:r>
                <a:rPr lang="zh-CN" altLang="en-US" sz="2109" b="1" dirty="0" smtClean="0">
                  <a:solidFill>
                    <a:srgbClr val="294A5A"/>
                  </a:solidFill>
                  <a:latin typeface="微软雅黑"/>
                  <a:ea typeface="微软雅黑"/>
                </a:rPr>
                <a:t>历史比</a:t>
              </a:r>
              <a:endParaRPr lang="zh-CN" altLang="en-US" sz="2109" b="1" dirty="0">
                <a:solidFill>
                  <a:srgbClr val="294A5A"/>
                </a:solidFill>
                <a:latin typeface="微软雅黑"/>
                <a:ea typeface="微软雅黑"/>
              </a:endParaRPr>
            </a:p>
          </p:txBody>
        </p:sp>
      </p:grpSp>
      <p:sp>
        <p:nvSpPr>
          <p:cNvPr id="33803" name="矩形 34"/>
          <p:cNvSpPr>
            <a:spLocks noChangeArrowheads="1"/>
          </p:cNvSpPr>
          <p:nvPr/>
        </p:nvSpPr>
        <p:spPr bwMode="auto">
          <a:xfrm>
            <a:off x="3964291" y="3408404"/>
            <a:ext cx="2077015" cy="18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根据上一时段的历史数据与现阶段数据进行对比，得出环比增长率，</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并提示衰退与增长</a:t>
            </a:r>
            <a:endParaRPr lang="zh-CN" altLang="en-US" sz="1898" dirty="0">
              <a:solidFill>
                <a:srgbClr val="FFFFFF"/>
              </a:solidFill>
              <a:latin typeface="微软雅黑" panose="020B0503020204020204" pitchFamily="34" charset="-122"/>
            </a:endParaRPr>
          </a:p>
        </p:txBody>
      </p:sp>
      <p:grpSp>
        <p:nvGrpSpPr>
          <p:cNvPr id="33804" name="组合 37"/>
          <p:cNvGrpSpPr>
            <a:grpSpLocks/>
          </p:cNvGrpSpPr>
          <p:nvPr/>
        </p:nvGrpSpPr>
        <p:grpSpPr bwMode="auto">
          <a:xfrm>
            <a:off x="4512414" y="2104711"/>
            <a:ext cx="980767" cy="990808"/>
            <a:chOff x="4300538" y="1939131"/>
            <a:chExt cx="930275" cy="938213"/>
          </a:xfrm>
        </p:grpSpPr>
        <p:sp>
          <p:nvSpPr>
            <p:cNvPr id="33805" name="Oval 19"/>
            <p:cNvSpPr>
              <a:spLocks noChangeArrowheads="1"/>
            </p:cNvSpPr>
            <p:nvPr/>
          </p:nvSpPr>
          <p:spPr bwMode="auto">
            <a:xfrm>
              <a:off x="4300538"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40" name="TextBox 48"/>
            <p:cNvSpPr txBox="1"/>
            <p:nvPr/>
          </p:nvSpPr>
          <p:spPr>
            <a:xfrm>
              <a:off x="4678065" y="2012033"/>
              <a:ext cx="175220" cy="394778"/>
            </a:xfrm>
            <a:prstGeom prst="rect">
              <a:avLst/>
            </a:prstGeom>
            <a:noFill/>
          </p:spPr>
          <p:txBody>
            <a:bodyPr wrap="none">
              <a:spAutoFit/>
            </a:bodyPr>
            <a:lstStyle/>
            <a:p>
              <a:pPr algn="ctr">
                <a:buFont typeface="Arial" pitchFamily="34" charset="0"/>
                <a:buNone/>
                <a:defRPr/>
              </a:pPr>
              <a:endParaRPr lang="zh-CN" altLang="en-US" sz="2109" b="1" dirty="0">
                <a:solidFill>
                  <a:srgbClr val="294A5A"/>
                </a:solidFill>
                <a:latin typeface="微软雅黑"/>
                <a:ea typeface="微软雅黑"/>
              </a:endParaRPr>
            </a:p>
          </p:txBody>
        </p:sp>
      </p:grpSp>
      <p:sp>
        <p:nvSpPr>
          <p:cNvPr id="3" name="矩形 2"/>
          <p:cNvSpPr/>
          <p:nvPr/>
        </p:nvSpPr>
        <p:spPr>
          <a:xfrm>
            <a:off x="4679631" y="2385720"/>
            <a:ext cx="646331" cy="369332"/>
          </a:xfrm>
          <a:prstGeom prst="rect">
            <a:avLst/>
          </a:prstGeom>
        </p:spPr>
        <p:txBody>
          <a:bodyPr wrap="none">
            <a:spAutoFit/>
          </a:bodyPr>
          <a:lstStyle/>
          <a:p>
            <a:pPr algn="ctr">
              <a:buFont typeface="Arial" pitchFamily="34" charset="0"/>
              <a:buNone/>
              <a:defRPr/>
            </a:pPr>
            <a:r>
              <a:rPr lang="zh-CN" altLang="en-US" b="1" dirty="0" smtClean="0">
                <a:solidFill>
                  <a:srgbClr val="294A5A"/>
                </a:solidFill>
                <a:latin typeface="微软雅黑"/>
                <a:ea typeface="微软雅黑"/>
              </a:rPr>
              <a:t>环比</a:t>
            </a:r>
            <a:endParaRPr lang="zh-CN" altLang="en-US" b="1" dirty="0">
              <a:solidFill>
                <a:srgbClr val="294A5A"/>
              </a:solidFill>
              <a:latin typeface="微软雅黑"/>
              <a:ea typeface="微软雅黑"/>
            </a:endParaRPr>
          </a:p>
        </p:txBody>
      </p:sp>
      <p:sp>
        <p:nvSpPr>
          <p:cNvPr id="25" name="矩形 34"/>
          <p:cNvSpPr>
            <a:spLocks noChangeArrowheads="1"/>
          </p:cNvSpPr>
          <p:nvPr/>
        </p:nvSpPr>
        <p:spPr bwMode="auto">
          <a:xfrm>
            <a:off x="537462" y="3404015"/>
            <a:ext cx="2560597" cy="242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分析探针收集后结构化储存在</a:t>
            </a:r>
            <a:r>
              <a:rPr lang="en-US" altLang="zh-CN" sz="1898" dirty="0" smtClean="0">
                <a:solidFill>
                  <a:srgbClr val="FFFFFF"/>
                </a:solidFill>
                <a:latin typeface="微软雅黑" panose="020B0503020204020204" pitchFamily="34" charset="-122"/>
              </a:rPr>
              <a:t>HABASE </a:t>
            </a:r>
            <a:r>
              <a:rPr lang="zh-CN" altLang="en-US" sz="1898" dirty="0" smtClean="0">
                <a:solidFill>
                  <a:srgbClr val="FFFFFF"/>
                </a:solidFill>
                <a:latin typeface="微软雅黑" panose="020B0503020204020204" pitchFamily="34" charset="-122"/>
              </a:rPr>
              <a:t>数据库中的历史数据一柱状图形式展示</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并使用</a:t>
            </a:r>
            <a:r>
              <a:rPr lang="en-US" altLang="zh-CN" sz="1898" dirty="0" err="1" smtClean="0">
                <a:solidFill>
                  <a:srgbClr val="FFFFFF"/>
                </a:solidFill>
                <a:latin typeface="微软雅黑" panose="020B0503020204020204" pitchFamily="34" charset="-122"/>
              </a:rPr>
              <a:t>ECharts</a:t>
            </a:r>
            <a:r>
              <a:rPr lang="zh-CN" altLang="en-US" sz="1898" dirty="0" smtClean="0">
                <a:solidFill>
                  <a:srgbClr val="FFFFFF"/>
                </a:solidFill>
                <a:latin typeface="微软雅黑" panose="020B0503020204020204" pitchFamily="34" charset="-122"/>
              </a:rPr>
              <a:t>时钟图对过去一天的历史数据进行展示</a:t>
            </a:r>
            <a:endParaRPr lang="en-US" altLang="zh-CN" sz="1898" dirty="0" smtClean="0">
              <a:solidFill>
                <a:srgbClr val="FFFFFF"/>
              </a:solidFill>
              <a:latin typeface="微软雅黑" panose="020B0503020204020204" pitchFamily="34" charset="-122"/>
            </a:endParaRPr>
          </a:p>
          <a:p>
            <a:pPr algn="just">
              <a:spcBef>
                <a:spcPct val="0"/>
              </a:spcBef>
              <a:buFontTx/>
              <a:buNone/>
            </a:pPr>
            <a:endParaRPr lang="zh-CN" altLang="en-US" sz="1898" dirty="0">
              <a:solidFill>
                <a:srgbClr val="FFFFFF"/>
              </a:solidFill>
              <a:latin typeface="微软雅黑" panose="020B0503020204020204" pitchFamily="34" charset="-122"/>
            </a:endParaRPr>
          </a:p>
        </p:txBody>
      </p:sp>
      <p:pic>
        <p:nvPicPr>
          <p:cNvPr id="717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87" y="1132387"/>
            <a:ext cx="4968552" cy="241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171" name="图片 17"/>
          <p:cNvPicPr>
            <a:picLocks noChangeAspect="1" noChangeArrowheads="1"/>
          </p:cNvPicPr>
          <p:nvPr/>
        </p:nvPicPr>
        <p:blipFill rotWithShape="1">
          <a:blip r:embed="rId4">
            <a:extLst>
              <a:ext uri="{28A0092B-C50C-407E-A947-70E740481C1C}">
                <a14:useLocalDpi xmlns:a14="http://schemas.microsoft.com/office/drawing/2010/main" val="0"/>
              </a:ext>
            </a:extLst>
          </a:blip>
          <a:srcRect l="10749" t="-1877" b="15235"/>
          <a:stretch/>
        </p:blipFill>
        <p:spPr bwMode="auto">
          <a:xfrm>
            <a:off x="7336528" y="3847667"/>
            <a:ext cx="5170470" cy="252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86488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MH_SubTitle_1"/>
          <p:cNvSpPr txBox="1"/>
          <p:nvPr>
            <p:custDataLst>
              <p:tags r:id="rId2"/>
            </p:custDataLst>
          </p:nvPr>
        </p:nvSpPr>
        <p:spPr>
          <a:xfrm>
            <a:off x="7581503" y="2554765"/>
            <a:ext cx="3066730" cy="492443"/>
          </a:xfrm>
          <a:prstGeom prst="rect">
            <a:avLst/>
          </a:prstGeom>
          <a:noFill/>
        </p:spPr>
        <p:txBody>
          <a:bodyPr wrap="square" lIns="0" tIns="0" rIns="0" bIns="0" anchor="ctr">
            <a:spAutoFit/>
          </a:bodyPr>
          <a:lstStyle/>
          <a:p>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a:t>
            </a:r>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分析</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6126762" y="2411797"/>
            <a:ext cx="1128426" cy="686432"/>
            <a:chOff x="6127160" y="2096130"/>
            <a:chExt cx="1128426" cy="686432"/>
          </a:xfrm>
        </p:grpSpPr>
        <p:cxnSp>
          <p:nvCxnSpPr>
            <p:cNvPr id="4" name="MH_Other_1"/>
            <p:cNvCxnSpPr/>
            <p:nvPr>
              <p:custDataLst>
                <p:tags r:id="rId21"/>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22"/>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0" name="MH_Other_3"/>
            <p:cNvSpPr txBox="1">
              <a:spLocks noChangeArrowheads="1"/>
            </p:cNvSpPr>
            <p:nvPr>
              <p:custDataLst>
                <p:tags r:id="rId23"/>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MH_SubTitle_2"/>
          <p:cNvSpPr txBox="1"/>
          <p:nvPr>
            <p:custDataLst>
              <p:tags r:id="rId3"/>
            </p:custDataLst>
          </p:nvPr>
        </p:nvSpPr>
        <p:spPr>
          <a:xfrm>
            <a:off x="7581503" y="3600039"/>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项目开发过程</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6126762" y="3457629"/>
            <a:ext cx="1128426" cy="686432"/>
            <a:chOff x="6127160" y="3142521"/>
            <a:chExt cx="1128426" cy="686432"/>
          </a:xfrm>
        </p:grpSpPr>
        <p:cxnSp>
          <p:nvCxnSpPr>
            <p:cNvPr id="9" name="MH_Other_4"/>
            <p:cNvCxnSpPr/>
            <p:nvPr>
              <p:custDataLst>
                <p:tags r:id="rId18"/>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9"/>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MH_Other_6"/>
            <p:cNvSpPr txBox="1">
              <a:spLocks noChangeArrowheads="1"/>
            </p:cNvSpPr>
            <p:nvPr>
              <p:custDataLst>
                <p:tags r:id="rId20"/>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MH_SubTitle_3"/>
          <p:cNvSpPr txBox="1"/>
          <p:nvPr>
            <p:custDataLst>
              <p:tags r:id="rId4"/>
            </p:custDataLst>
          </p:nvPr>
        </p:nvSpPr>
        <p:spPr>
          <a:xfrm>
            <a:off x="7581503" y="4645313"/>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成果</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endPar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6126762" y="4503461"/>
            <a:ext cx="1128426" cy="686432"/>
            <a:chOff x="6127160" y="4187237"/>
            <a:chExt cx="1128426" cy="686432"/>
          </a:xfrm>
        </p:grpSpPr>
        <p:cxnSp>
          <p:nvCxnSpPr>
            <p:cNvPr id="15" name="MH_Other_7"/>
            <p:cNvCxnSpPr/>
            <p:nvPr>
              <p:custDataLst>
                <p:tags r:id="rId15"/>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6"/>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8" name="MH_Other_9"/>
            <p:cNvSpPr txBox="1">
              <a:spLocks noChangeArrowheads="1"/>
            </p:cNvSpPr>
            <p:nvPr>
              <p:custDataLst>
                <p:tags r:id="rId17"/>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MH_SubTitle_4"/>
          <p:cNvSpPr txBox="1"/>
          <p:nvPr>
            <p:custDataLst>
              <p:tags r:id="rId5"/>
            </p:custDataLst>
          </p:nvPr>
        </p:nvSpPr>
        <p:spPr>
          <a:xfrm>
            <a:off x="7581503" y="5690588"/>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特色</a:t>
            </a:r>
          </a:p>
        </p:txBody>
      </p:sp>
      <p:grpSp>
        <p:nvGrpSpPr>
          <p:cNvPr id="10" name="组合 9"/>
          <p:cNvGrpSpPr/>
          <p:nvPr/>
        </p:nvGrpSpPr>
        <p:grpSpPr>
          <a:xfrm>
            <a:off x="6126762" y="5549293"/>
            <a:ext cx="1128426" cy="684758"/>
            <a:chOff x="6127160" y="5233626"/>
            <a:chExt cx="1128426" cy="684758"/>
          </a:xfrm>
        </p:grpSpPr>
        <p:cxnSp>
          <p:nvCxnSpPr>
            <p:cNvPr id="20" name="MH_Other_10"/>
            <p:cNvCxnSpPr/>
            <p:nvPr>
              <p:custDataLst>
                <p:tags r:id="rId1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MH_Other_12"/>
            <p:cNvSpPr txBox="1">
              <a:spLocks noChangeArrowheads="1"/>
            </p:cNvSpPr>
            <p:nvPr>
              <p:custDataLst>
                <p:tags r:id="rId1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MH_Others_1"/>
          <p:cNvSpPr txBox="1"/>
          <p:nvPr>
            <p:custDataLst>
              <p:tags r:id="rId6"/>
            </p:custDataLst>
          </p:nvPr>
        </p:nvSpPr>
        <p:spPr>
          <a:xfrm>
            <a:off x="2080352" y="2888074"/>
            <a:ext cx="2873902" cy="1015663"/>
          </a:xfrm>
          <a:prstGeom prst="rect">
            <a:avLst/>
          </a:prstGeom>
          <a:noFill/>
        </p:spPr>
        <p:txBody>
          <a:bodyPr vert="horz" wrap="square" lIns="0" tIns="0" rIns="0" bIns="0" rtlCol="0" anchor="ctr" anchorCtr="0">
            <a:spAutoFit/>
          </a:bodyPr>
          <a:lstStyle/>
          <a:p>
            <a:pPr algn="ctr"/>
            <a:r>
              <a:rPr lang="zh-CN" altLang="en-US" sz="66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7"/>
            </p:custDataLst>
          </p:nvPr>
        </p:nvSpPr>
        <p:spPr>
          <a:xfrm>
            <a:off x="2094866" y="3903735"/>
            <a:ext cx="2844872" cy="430887"/>
          </a:xfrm>
          <a:prstGeom prst="rect">
            <a:avLst/>
          </a:prstGeom>
          <a:noFill/>
        </p:spPr>
        <p:txBody>
          <a:bodyPr wrap="square" lIns="0" tIns="0" rIns="0" bIns="0">
            <a:spAutoFit/>
          </a:bodyPr>
          <a:lstStyle/>
          <a:p>
            <a:pPr algn="ctr">
              <a:defRPr/>
            </a:pP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SubTitle_1"/>
          <p:cNvSpPr txBox="1"/>
          <p:nvPr>
            <p:custDataLst>
              <p:tags r:id="rId8"/>
            </p:custDataLst>
          </p:nvPr>
        </p:nvSpPr>
        <p:spPr>
          <a:xfrm>
            <a:off x="7581503" y="1312069"/>
            <a:ext cx="3066730" cy="492443"/>
          </a:xfrm>
          <a:prstGeom prst="rect">
            <a:avLst/>
          </a:prstGeom>
          <a:noFill/>
        </p:spPr>
        <p:txBody>
          <a:bodyPr wrap="square" lIns="0" tIns="0" rIns="0" bIns="0" anchor="ctr">
            <a:spAutoFit/>
          </a:bodyPr>
          <a:lstStyle/>
          <a:p>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6126762" y="1169101"/>
            <a:ext cx="1128426" cy="686432"/>
            <a:chOff x="6127160" y="2096130"/>
            <a:chExt cx="1128426" cy="686432"/>
          </a:xfrm>
        </p:grpSpPr>
        <p:cxnSp>
          <p:nvCxnSpPr>
            <p:cNvPr id="26" name="MH_Other_1"/>
            <p:cNvCxnSpPr/>
            <p:nvPr>
              <p:custDataLst>
                <p:tags r:id="rId9"/>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H_Other_2"/>
            <p:cNvSpPr/>
            <p:nvPr>
              <p:custDataLst>
                <p:tags r:id="rId10"/>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Other_3"/>
            <p:cNvSpPr txBox="1">
              <a:spLocks noChangeArrowheads="1"/>
            </p:cNvSpPr>
            <p:nvPr>
              <p:custDataLst>
                <p:tags r:id="rId11"/>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163961784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40000">
                                          <p:cBhvr additive="base">
                                            <p:cTn id="31" dur="1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40000">
                                          <p:cBhvr additive="base">
                                            <p:cTn id="39" dur="1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1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40000">
                                          <p:cBhvr additive="base">
                                            <p:cTn id="47" dur="1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0000">
                                          <p:cBhvr additive="base">
                                            <p:cTn id="55" dur="1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 fill="hold"/>
                                            <p:tgtEl>
                                              <p:spTgt spid="3"/>
                                            </p:tgtEl>
                                            <p:attrNameLst>
                                              <p:attrName>ppt_x</p:attrName>
                                            </p:attrNameLst>
                                          </p:cBhvr>
                                          <p:tavLst>
                                            <p:tav tm="0">
                                              <p:val>
                                                <p:strVal val="0-#ppt_w/2"/>
                                              </p:val>
                                            </p:tav>
                                            <p:tav tm="100000">
                                              <p:val>
                                                <p:strVal val="#ppt_x"/>
                                              </p:val>
                                            </p:tav>
                                          </p:tavLst>
                                        </p:anim>
                                        <p:anim calcmode="lin" valueType="num">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 fill="hold"/>
                                            <p:tgtEl>
                                              <p:spTgt spid="6"/>
                                            </p:tgtEl>
                                            <p:attrNameLst>
                                              <p:attrName>ppt_x</p:attrName>
                                            </p:attrNameLst>
                                          </p:cBhvr>
                                          <p:tavLst>
                                            <p:tav tm="0">
                                              <p:val>
                                                <p:strVal val="0-#ppt_w/2"/>
                                              </p:val>
                                            </p:tav>
                                            <p:tav tm="100000">
                                              <p:val>
                                                <p:strVal val="#ppt_x"/>
                                              </p:val>
                                            </p:tav>
                                          </p:tavLst>
                                        </p:anim>
                                        <p:anim calcmode="lin" valueType="num">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 fill="hold"/>
                                            <p:tgtEl>
                                              <p:spTgt spid="7"/>
                                            </p:tgtEl>
                                            <p:attrNameLst>
                                              <p:attrName>ppt_x</p:attrName>
                                            </p:attrNameLst>
                                          </p:cBhvr>
                                          <p:tavLst>
                                            <p:tav tm="0">
                                              <p:val>
                                                <p:strVal val="0-#ppt_w/2"/>
                                              </p:val>
                                            </p:tav>
                                            <p:tav tm="100000">
                                              <p:val>
                                                <p:strVal val="#ppt_x"/>
                                              </p:val>
                                            </p:tav>
                                          </p:tavLst>
                                        </p:anim>
                                        <p:anim calcmode="lin" valueType="num">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 fill="hold"/>
                                            <p:tgtEl>
                                              <p:spTgt spid="12"/>
                                            </p:tgtEl>
                                            <p:attrNameLst>
                                              <p:attrName>ppt_x</p:attrName>
                                            </p:attrNameLst>
                                          </p:cBhvr>
                                          <p:tavLst>
                                            <p:tav tm="0">
                                              <p:val>
                                                <p:strVal val="0-#ppt_w/2"/>
                                              </p:val>
                                            </p:tav>
                                            <p:tav tm="100000">
                                              <p:val>
                                                <p:strVal val="#ppt_x"/>
                                              </p:val>
                                            </p:tav>
                                          </p:tavLst>
                                        </p:anim>
                                        <p:anim calcmode="lin" valueType="num">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 fill="hold"/>
                                            <p:tgtEl>
                                              <p:spTgt spid="8"/>
                                            </p:tgtEl>
                                            <p:attrNameLst>
                                              <p:attrName>ppt_x</p:attrName>
                                            </p:attrNameLst>
                                          </p:cBhvr>
                                          <p:tavLst>
                                            <p:tav tm="0">
                                              <p:val>
                                                <p:strVal val="0-#ppt_w/2"/>
                                              </p:val>
                                            </p:tav>
                                            <p:tav tm="100000">
                                              <p:val>
                                                <p:strVal val="#ppt_x"/>
                                              </p:val>
                                            </p:tav>
                                          </p:tavLst>
                                        </p:anim>
                                        <p:anim calcmode="lin" valueType="num">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 fill="hold"/>
                                            <p:tgtEl>
                                              <p:spTgt spid="17"/>
                                            </p:tgtEl>
                                            <p:attrNameLst>
                                              <p:attrName>ppt_x</p:attrName>
                                            </p:attrNameLst>
                                          </p:cBhvr>
                                          <p:tavLst>
                                            <p:tav tm="0">
                                              <p:val>
                                                <p:strVal val="0-#ppt_w/2"/>
                                              </p:val>
                                            </p:tav>
                                            <p:tav tm="100000">
                                              <p:val>
                                                <p:strVal val="#ppt_x"/>
                                              </p:val>
                                            </p:tav>
                                          </p:tavLst>
                                        </p:anim>
                                        <p:anim calcmode="lin" valueType="num">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 fill="hold"/>
                                            <p:tgtEl>
                                              <p:spTgt spid="10"/>
                                            </p:tgtEl>
                                            <p:attrNameLst>
                                              <p:attrName>ppt_x</p:attrName>
                                            </p:attrNameLst>
                                          </p:cBhvr>
                                          <p:tavLst>
                                            <p:tav tm="0">
                                              <p:val>
                                                <p:strVal val="0-#ppt_w/2"/>
                                              </p:val>
                                            </p:tav>
                                            <p:tav tm="100000">
                                              <p:val>
                                                <p:strVal val="#ppt_x"/>
                                              </p:val>
                                            </p:tav>
                                          </p:tavLst>
                                        </p:anim>
                                        <p:anim calcmode="lin" valueType="num">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 fill="hold"/>
                                            <p:tgtEl>
                                              <p:spTgt spid="22"/>
                                            </p:tgtEl>
                                            <p:attrNameLst>
                                              <p:attrName>ppt_x</p:attrName>
                                            </p:attrNameLst>
                                          </p:cBhvr>
                                          <p:tavLst>
                                            <p:tav tm="0">
                                              <p:val>
                                                <p:strVal val="0-#ppt_w/2"/>
                                              </p:val>
                                            </p:tav>
                                            <p:tav tm="100000">
                                              <p:val>
                                                <p:strVal val="#ppt_x"/>
                                              </p:val>
                                            </p:tav>
                                          </p:tavLst>
                                        </p:anim>
                                        <p:anim calcmode="lin" valueType="num">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 fill="hold"/>
                                            <p:tgtEl>
                                              <p:spTgt spid="25"/>
                                            </p:tgtEl>
                                            <p:attrNameLst>
                                              <p:attrName>ppt_x</p:attrName>
                                            </p:attrNameLst>
                                          </p:cBhvr>
                                          <p:tavLst>
                                            <p:tav tm="0">
                                              <p:val>
                                                <p:strVal val="0-#ppt_w/2"/>
                                              </p:val>
                                            </p:tav>
                                            <p:tav tm="100000">
                                              <p:val>
                                                <p:strVal val="#ppt_x"/>
                                              </p:val>
                                            </p:tav>
                                          </p:tavLst>
                                        </p:anim>
                                        <p:anim calcmode="lin" valueType="num">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 fill="hold"/>
                                            <p:tgtEl>
                                              <p:spTgt spid="24"/>
                                            </p:tgtEl>
                                            <p:attrNameLst>
                                              <p:attrName>ppt_x</p:attrName>
                                            </p:attrNameLst>
                                          </p:cBhvr>
                                          <p:tavLst>
                                            <p:tav tm="0">
                                              <p:val>
                                                <p:strVal val="0-#ppt_w/2"/>
                                              </p:val>
                                            </p:tav>
                                            <p:tav tm="100000">
                                              <p:val>
                                                <p:strVal val="#ppt_x"/>
                                              </p:val>
                                            </p:tav>
                                          </p:tavLst>
                                        </p:anim>
                                        <p:anim calcmode="lin" valueType="num">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.5 </a:t>
            </a:r>
            <a:r>
              <a:rPr lang="zh-CN" altLang="en-US" sz="2952" dirty="0">
                <a:solidFill>
                  <a:srgbClr val="FFFFFF"/>
                </a:solidFill>
                <a:latin typeface="微软雅黑" panose="020B0503020204020204" pitchFamily="34" charset="-122"/>
              </a:rPr>
              <a:t>系统性能分析</a:t>
            </a:r>
          </a:p>
        </p:txBody>
      </p:sp>
      <p:sp>
        <p:nvSpPr>
          <p:cNvPr id="3993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4" name="Freeform 6"/>
          <p:cNvSpPr>
            <a:spLocks/>
          </p:cNvSpPr>
          <p:nvPr/>
        </p:nvSpPr>
        <p:spPr bwMode="auto">
          <a:xfrm>
            <a:off x="410048" y="1624667"/>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5" name="Freeform 7"/>
          <p:cNvSpPr>
            <a:spLocks/>
          </p:cNvSpPr>
          <p:nvPr/>
        </p:nvSpPr>
        <p:spPr bwMode="auto">
          <a:xfrm>
            <a:off x="431805" y="3079080"/>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6" name="Freeform 8"/>
          <p:cNvSpPr>
            <a:spLocks/>
          </p:cNvSpPr>
          <p:nvPr/>
        </p:nvSpPr>
        <p:spPr bwMode="auto">
          <a:xfrm>
            <a:off x="431805" y="4399599"/>
            <a:ext cx="10664578" cy="79833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7" name="Freeform 9"/>
          <p:cNvSpPr>
            <a:spLocks/>
          </p:cNvSpPr>
          <p:nvPr/>
        </p:nvSpPr>
        <p:spPr bwMode="auto">
          <a:xfrm>
            <a:off x="431805" y="5688320"/>
            <a:ext cx="10664578" cy="828464"/>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39944" name="Freeform 10"/>
          <p:cNvSpPr>
            <a:spLocks noEditPoints="1"/>
          </p:cNvSpPr>
          <p:nvPr/>
        </p:nvSpPr>
        <p:spPr bwMode="auto">
          <a:xfrm>
            <a:off x="1181606" y="1325082"/>
            <a:ext cx="1969901" cy="1534748"/>
          </a:xfrm>
          <a:custGeom>
            <a:avLst/>
            <a:gdLst>
              <a:gd name="T0" fmla="*/ 2147483646 w 2333"/>
              <a:gd name="T1" fmla="*/ 0 h 1818"/>
              <a:gd name="T2" fmla="*/ 2147483646 w 2333"/>
              <a:gd name="T3" fmla="*/ 2147483646 h 1818"/>
              <a:gd name="T4" fmla="*/ 2147483646 w 2333"/>
              <a:gd name="T5" fmla="*/ 2147483646 h 1818"/>
              <a:gd name="T6" fmla="*/ 0 w 2333"/>
              <a:gd name="T7" fmla="*/ 2147483646 h 1818"/>
              <a:gd name="T8" fmla="*/ 0 w 2333"/>
              <a:gd name="T9" fmla="*/ 0 h 1818"/>
              <a:gd name="T10" fmla="*/ 2147483646 w 2333"/>
              <a:gd name="T11" fmla="*/ 0 h 1818"/>
              <a:gd name="T12" fmla="*/ 2147483646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5" name="Freeform 11"/>
          <p:cNvSpPr>
            <a:spLocks noEditPoints="1"/>
          </p:cNvSpPr>
          <p:nvPr/>
        </p:nvSpPr>
        <p:spPr bwMode="auto">
          <a:xfrm>
            <a:off x="1181606" y="2692464"/>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6" name="Freeform 12"/>
          <p:cNvSpPr>
            <a:spLocks noEditPoints="1"/>
          </p:cNvSpPr>
          <p:nvPr/>
        </p:nvSpPr>
        <p:spPr bwMode="auto">
          <a:xfrm>
            <a:off x="1181606" y="4001268"/>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2B7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39947" name="Freeform 13"/>
          <p:cNvSpPr>
            <a:spLocks noEditPoints="1"/>
          </p:cNvSpPr>
          <p:nvPr/>
        </p:nvSpPr>
        <p:spPr bwMode="auto">
          <a:xfrm>
            <a:off x="1181606" y="5273251"/>
            <a:ext cx="1969901" cy="1606716"/>
          </a:xfrm>
          <a:custGeom>
            <a:avLst/>
            <a:gdLst>
              <a:gd name="T0" fmla="*/ 2147483646 w 2333"/>
              <a:gd name="T1" fmla="*/ 0 h 1774"/>
              <a:gd name="T2" fmla="*/ 2147483646 w 2333"/>
              <a:gd name="T3" fmla="*/ 2147483646 h 1774"/>
              <a:gd name="T4" fmla="*/ 2147483646 w 2333"/>
              <a:gd name="T5" fmla="*/ 2147483646 h 1774"/>
              <a:gd name="T6" fmla="*/ 0 w 2333"/>
              <a:gd name="T7" fmla="*/ 2147483646 h 1774"/>
              <a:gd name="T8" fmla="*/ 0 w 2333"/>
              <a:gd name="T9" fmla="*/ 0 h 1774"/>
              <a:gd name="T10" fmla="*/ 2147483646 w 2333"/>
              <a:gd name="T11" fmla="*/ 2147483646 h 1774"/>
              <a:gd name="T12" fmla="*/ 2147483646 w 2333"/>
              <a:gd name="T13" fmla="*/ 0 h 1774"/>
              <a:gd name="T14" fmla="*/ 2147483646 w 2333"/>
              <a:gd name="T15" fmla="*/ 2147483646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DA53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12" name="TextBox 11"/>
          <p:cNvSpPr txBox="1"/>
          <p:nvPr/>
        </p:nvSpPr>
        <p:spPr>
          <a:xfrm>
            <a:off x="3310505" y="1870696"/>
            <a:ext cx="7297169" cy="369332"/>
          </a:xfrm>
          <a:prstGeom prst="rect">
            <a:avLst/>
          </a:prstGeom>
          <a:noFill/>
        </p:spPr>
        <p:txBody>
          <a:bodyPr>
            <a:spAutoFit/>
          </a:bodyPr>
          <a:lstStyle/>
          <a:p>
            <a:pPr>
              <a:buFont typeface="Arial" pitchFamily="34" charset="0"/>
              <a:buNone/>
              <a:defRPr/>
            </a:pPr>
            <a:r>
              <a:rPr lang="en-US" altLang="zh-CN" dirty="0" smtClean="0">
                <a:solidFill>
                  <a:srgbClr val="484849"/>
                </a:solidFill>
                <a:latin typeface="微软雅黑"/>
                <a:ea typeface="微软雅黑"/>
              </a:rPr>
              <a:t>HBASE</a:t>
            </a:r>
            <a:r>
              <a:rPr lang="zh-CN" altLang="en-US" dirty="0" smtClean="0">
                <a:solidFill>
                  <a:srgbClr val="484849"/>
                </a:solidFill>
                <a:latin typeface="微软雅黑"/>
                <a:ea typeface="微软雅黑"/>
              </a:rPr>
              <a:t>每一张表支持</a:t>
            </a:r>
            <a:r>
              <a:rPr lang="en-US" altLang="zh-CN" dirty="0" smtClean="0">
                <a:solidFill>
                  <a:srgbClr val="484849"/>
                </a:solidFill>
                <a:latin typeface="微软雅黑"/>
                <a:ea typeface="微软雅黑"/>
              </a:rPr>
              <a:t>1</a:t>
            </a:r>
            <a:r>
              <a:rPr lang="zh-CN" altLang="en-US" dirty="0" smtClean="0">
                <a:solidFill>
                  <a:srgbClr val="484849"/>
                </a:solidFill>
                <a:latin typeface="微软雅黑"/>
                <a:ea typeface="微软雅黑"/>
              </a:rPr>
              <a:t>亿条以上的记录</a:t>
            </a:r>
            <a:endParaRPr lang="zh-CN" altLang="en-US" dirty="0">
              <a:solidFill>
                <a:srgbClr val="484849"/>
              </a:solidFill>
              <a:latin typeface="微软雅黑"/>
              <a:ea typeface="微软雅黑"/>
            </a:endParaRPr>
          </a:p>
        </p:txBody>
      </p:sp>
      <p:sp>
        <p:nvSpPr>
          <p:cNvPr id="13" name="TextBox 12"/>
          <p:cNvSpPr txBox="1"/>
          <p:nvPr/>
        </p:nvSpPr>
        <p:spPr>
          <a:xfrm>
            <a:off x="1340605" y="1835548"/>
            <a:ext cx="1651904" cy="449226"/>
          </a:xfrm>
          <a:prstGeom prst="rect">
            <a:avLst/>
          </a:prstGeom>
          <a:noFill/>
        </p:spPr>
        <p:txBody>
          <a:bodyPr>
            <a:spAutoFit/>
          </a:bodyPr>
          <a:lstStyle/>
          <a:p>
            <a:pPr algn="ctr">
              <a:buFont typeface="Arial" pitchFamily="34" charset="0"/>
              <a:buNone/>
              <a:defRPr/>
            </a:pPr>
            <a:r>
              <a:rPr lang="zh-CN" altLang="en-US" sz="2319" dirty="0">
                <a:solidFill>
                  <a:srgbClr val="FFFFFF"/>
                </a:solidFill>
                <a:latin typeface="微软雅黑"/>
                <a:ea typeface="微软雅黑"/>
              </a:rPr>
              <a:t>系统容量</a:t>
            </a:r>
          </a:p>
        </p:txBody>
      </p:sp>
      <p:sp>
        <p:nvSpPr>
          <p:cNvPr id="14" name="TextBox 13"/>
          <p:cNvSpPr txBox="1"/>
          <p:nvPr/>
        </p:nvSpPr>
        <p:spPr>
          <a:xfrm>
            <a:off x="1340605" y="3179499"/>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并发量处理</a:t>
            </a:r>
            <a:endParaRPr lang="zh-CN" altLang="en-US" sz="2319" dirty="0">
              <a:solidFill>
                <a:srgbClr val="FFFFFF"/>
              </a:solidFill>
              <a:latin typeface="微软雅黑"/>
              <a:ea typeface="微软雅黑"/>
            </a:endParaRPr>
          </a:p>
        </p:txBody>
      </p:sp>
      <p:sp>
        <p:nvSpPr>
          <p:cNvPr id="15" name="TextBox 14"/>
          <p:cNvSpPr txBox="1"/>
          <p:nvPr/>
        </p:nvSpPr>
        <p:spPr>
          <a:xfrm>
            <a:off x="1340605" y="4461525"/>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平台健壮稳定</a:t>
            </a:r>
            <a:endParaRPr lang="zh-CN" altLang="en-US" sz="2319" dirty="0">
              <a:solidFill>
                <a:srgbClr val="FFFFFF"/>
              </a:solidFill>
              <a:latin typeface="微软雅黑"/>
              <a:ea typeface="微软雅黑"/>
            </a:endParaRPr>
          </a:p>
        </p:txBody>
      </p:sp>
      <p:sp>
        <p:nvSpPr>
          <p:cNvPr id="16" name="TextBox 15"/>
          <p:cNvSpPr txBox="1"/>
          <p:nvPr/>
        </p:nvSpPr>
        <p:spPr>
          <a:xfrm>
            <a:off x="1340605" y="5835601"/>
            <a:ext cx="1651904" cy="449226"/>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快速分析</a:t>
            </a:r>
            <a:endParaRPr lang="zh-CN" altLang="en-US" sz="2319" dirty="0">
              <a:solidFill>
                <a:srgbClr val="FFFFFF"/>
              </a:solidFill>
              <a:latin typeface="微软雅黑"/>
              <a:ea typeface="微软雅黑"/>
            </a:endParaRPr>
          </a:p>
        </p:txBody>
      </p:sp>
      <p:sp>
        <p:nvSpPr>
          <p:cNvPr id="17" name="TextBox 16"/>
          <p:cNvSpPr txBox="1"/>
          <p:nvPr/>
        </p:nvSpPr>
        <p:spPr>
          <a:xfrm>
            <a:off x="3278706" y="3243099"/>
            <a:ext cx="3841055" cy="646331"/>
          </a:xfrm>
          <a:prstGeom prst="rect">
            <a:avLst/>
          </a:prstGeom>
          <a:noFill/>
        </p:spPr>
        <p:txBody>
          <a:bodyPr>
            <a:spAutoFit/>
          </a:bodyPr>
          <a:lstStyle/>
          <a:p>
            <a:pPr>
              <a:buFont typeface="Arial" pitchFamily="34" charset="0"/>
              <a:buNone/>
              <a:defRPr/>
            </a:pPr>
            <a:r>
              <a:rPr lang="zh-CN" altLang="en-US" dirty="0" smtClean="0">
                <a:solidFill>
                  <a:srgbClr val="484849"/>
                </a:solidFill>
                <a:latin typeface="微软雅黑"/>
                <a:ea typeface="微软雅黑"/>
              </a:rPr>
              <a:t>可处理</a:t>
            </a:r>
            <a:r>
              <a:rPr lang="en-US" altLang="zh-CN" dirty="0" smtClean="0">
                <a:solidFill>
                  <a:srgbClr val="484849"/>
                </a:solidFill>
                <a:latin typeface="微软雅黑"/>
                <a:ea typeface="微软雅黑"/>
              </a:rPr>
              <a:t>1300</a:t>
            </a:r>
            <a:r>
              <a:rPr lang="zh-CN" altLang="en-US" dirty="0" smtClean="0">
                <a:solidFill>
                  <a:srgbClr val="484849"/>
                </a:solidFill>
                <a:latin typeface="微软雅黑"/>
                <a:ea typeface="微软雅黑"/>
              </a:rPr>
              <a:t>台的设备同时发送请求</a:t>
            </a:r>
            <a:endParaRPr lang="en-US" altLang="zh-CN" dirty="0">
              <a:solidFill>
                <a:srgbClr val="484849"/>
              </a:solidFill>
              <a:latin typeface="微软雅黑"/>
              <a:ea typeface="微软雅黑"/>
            </a:endParaRPr>
          </a:p>
          <a:p>
            <a:pPr>
              <a:buFont typeface="Arial" pitchFamily="34" charset="0"/>
              <a:buNone/>
              <a:defRPr/>
            </a:pPr>
            <a:r>
              <a:rPr lang="en-US" altLang="zh-CN" dirty="0">
                <a:solidFill>
                  <a:srgbClr val="484849"/>
                </a:solidFill>
                <a:latin typeface="微软雅黑"/>
                <a:ea typeface="微软雅黑"/>
              </a:rPr>
              <a:t>			</a:t>
            </a:r>
          </a:p>
        </p:txBody>
      </p:sp>
      <p:sp>
        <p:nvSpPr>
          <p:cNvPr id="18" name="TextBox 17"/>
          <p:cNvSpPr txBox="1"/>
          <p:nvPr/>
        </p:nvSpPr>
        <p:spPr>
          <a:xfrm>
            <a:off x="3310506" y="4461525"/>
            <a:ext cx="7288801" cy="646331"/>
          </a:xfrm>
          <a:prstGeom prst="rect">
            <a:avLst/>
          </a:prstGeom>
          <a:noFill/>
        </p:spPr>
        <p:txBody>
          <a:bodyPr>
            <a:spAutoFit/>
          </a:bodyPr>
          <a:lstStyle/>
          <a:p>
            <a:pPr>
              <a:defRPr/>
            </a:pPr>
            <a:r>
              <a:rPr lang="en-US" altLang="zh-CN" dirty="0">
                <a:solidFill>
                  <a:srgbClr val="484849"/>
                </a:solidFill>
                <a:latin typeface="微软雅黑"/>
                <a:ea typeface="微软雅黑"/>
              </a:rPr>
              <a:t>Zookeeper</a:t>
            </a:r>
            <a:r>
              <a:rPr lang="zh-CN" altLang="en-US" dirty="0">
                <a:solidFill>
                  <a:srgbClr val="484849"/>
                </a:solidFill>
                <a:latin typeface="微软雅黑"/>
                <a:ea typeface="微软雅黑"/>
              </a:rPr>
              <a:t>有高可用性</a:t>
            </a:r>
            <a:r>
              <a:rPr lang="zh-CN" altLang="en-US" dirty="0" smtClean="0">
                <a:solidFill>
                  <a:srgbClr val="484849"/>
                </a:solidFill>
                <a:latin typeface="微软雅黑"/>
                <a:ea typeface="微软雅黑"/>
              </a:rPr>
              <a:t>，</a:t>
            </a:r>
            <a:r>
              <a:rPr lang="en-US" altLang="zh-CN" dirty="0" smtClean="0">
                <a:solidFill>
                  <a:srgbClr val="484849"/>
                </a:solidFill>
                <a:latin typeface="微软雅黑"/>
                <a:ea typeface="微软雅黑"/>
              </a:rPr>
              <a:t>Spark</a:t>
            </a:r>
            <a:r>
              <a:rPr lang="zh-CN" altLang="en-US" dirty="0" smtClean="0">
                <a:solidFill>
                  <a:srgbClr val="484849"/>
                </a:solidFill>
                <a:latin typeface="微软雅黑"/>
                <a:ea typeface="微软雅黑"/>
              </a:rPr>
              <a:t>每个</a:t>
            </a:r>
            <a:r>
              <a:rPr lang="zh-CN" altLang="en-US" dirty="0">
                <a:solidFill>
                  <a:srgbClr val="484849"/>
                </a:solidFill>
                <a:latin typeface="微软雅黑"/>
                <a:ea typeface="微软雅黑"/>
              </a:rPr>
              <a:t>机器复制一份数据，只要有一般以上的机器可以正常的运行，整个集群就可以工作。</a:t>
            </a:r>
          </a:p>
        </p:txBody>
      </p:sp>
      <p:sp>
        <p:nvSpPr>
          <p:cNvPr id="19" name="TextBox 18"/>
          <p:cNvSpPr txBox="1"/>
          <p:nvPr/>
        </p:nvSpPr>
        <p:spPr>
          <a:xfrm>
            <a:off x="3318874" y="5728879"/>
            <a:ext cx="7288800" cy="923330"/>
          </a:xfrm>
          <a:prstGeom prst="rect">
            <a:avLst/>
          </a:prstGeom>
          <a:noFill/>
        </p:spPr>
        <p:txBody>
          <a:bodyPr>
            <a:spAutoFit/>
          </a:bodyPr>
          <a:lstStyle/>
          <a:p>
            <a:pPr>
              <a:defRPr/>
            </a:pPr>
            <a:r>
              <a:rPr lang="en-US" altLang="zh-CN" dirty="0">
                <a:solidFill>
                  <a:srgbClr val="484849"/>
                </a:solidFill>
                <a:latin typeface="微软雅黑"/>
                <a:ea typeface="微软雅黑"/>
              </a:rPr>
              <a:t>Spark</a:t>
            </a:r>
            <a:r>
              <a:rPr lang="zh-CN" altLang="en-US" dirty="0">
                <a:solidFill>
                  <a:srgbClr val="484849"/>
                </a:solidFill>
                <a:latin typeface="微软雅黑"/>
                <a:ea typeface="微软雅黑"/>
              </a:rPr>
              <a:t>读写过程，都是基于内存，因此速度很快，分析逻辑简单算法复杂度小，处理速度得到提升</a:t>
            </a:r>
            <a:endParaRPr lang="en-US" altLang="zh-CN" dirty="0">
              <a:solidFill>
                <a:srgbClr val="484849"/>
              </a:solidFill>
              <a:latin typeface="微软雅黑"/>
              <a:ea typeface="微软雅黑"/>
            </a:endParaRPr>
          </a:p>
          <a:p>
            <a:pPr>
              <a:buFont typeface="Arial" pitchFamily="34" charset="0"/>
              <a:buNone/>
              <a:defRPr/>
            </a:pPr>
            <a:endParaRPr lang="zh-CN" altLang="en-US" dirty="0">
              <a:solidFill>
                <a:srgbClr val="484849"/>
              </a:solidFill>
              <a:latin typeface="微软雅黑"/>
              <a:ea typeface="微软雅黑"/>
            </a:endParaRPr>
          </a:p>
        </p:txBody>
      </p:sp>
      <p:sp>
        <p:nvSpPr>
          <p:cNvPr id="20" name="TextBox 19"/>
          <p:cNvSpPr txBox="1"/>
          <p:nvPr/>
        </p:nvSpPr>
        <p:spPr>
          <a:xfrm>
            <a:off x="487037" y="1705003"/>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1</a:t>
            </a:r>
          </a:p>
        </p:txBody>
      </p:sp>
      <p:sp>
        <p:nvSpPr>
          <p:cNvPr id="21" name="TextBox 20"/>
          <p:cNvSpPr txBox="1"/>
          <p:nvPr/>
        </p:nvSpPr>
        <p:spPr>
          <a:xfrm>
            <a:off x="487037" y="3100838"/>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2</a:t>
            </a:r>
          </a:p>
        </p:txBody>
      </p:sp>
      <p:sp>
        <p:nvSpPr>
          <p:cNvPr id="22" name="TextBox 21"/>
          <p:cNvSpPr txBox="1"/>
          <p:nvPr/>
        </p:nvSpPr>
        <p:spPr>
          <a:xfrm>
            <a:off x="487037" y="4424705"/>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3</a:t>
            </a:r>
          </a:p>
        </p:txBody>
      </p:sp>
      <p:sp>
        <p:nvSpPr>
          <p:cNvPr id="23" name="TextBox 22"/>
          <p:cNvSpPr txBox="1"/>
          <p:nvPr/>
        </p:nvSpPr>
        <p:spPr>
          <a:xfrm>
            <a:off x="487037" y="5802129"/>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4</a:t>
            </a:r>
          </a:p>
        </p:txBody>
      </p:sp>
      <p:graphicFrame>
        <p:nvGraphicFramePr>
          <p:cNvPr id="43" name="表格 42"/>
          <p:cNvGraphicFramePr>
            <a:graphicFrameLocks noGrp="1"/>
          </p:cNvGraphicFramePr>
          <p:nvPr>
            <p:extLst>
              <p:ext uri="{D42A27DB-BD31-4B8C-83A1-F6EECF244321}">
                <p14:modId xmlns:p14="http://schemas.microsoft.com/office/powerpoint/2010/main" val="1602522551"/>
              </p:ext>
            </p:extLst>
          </p:nvPr>
        </p:nvGraphicFramePr>
        <p:xfrm>
          <a:off x="7293471" y="1800161"/>
          <a:ext cx="5466182" cy="2411640"/>
        </p:xfrm>
        <a:graphic>
          <a:graphicData uri="http://schemas.openxmlformats.org/drawingml/2006/table">
            <a:tbl>
              <a:tblPr firstRow="1" bandRow="1">
                <a:tableStyleId>{5C22544A-7EE6-4342-B048-85BDC9FD1C3A}</a:tableStyleId>
              </a:tblPr>
              <a:tblGrid>
                <a:gridCol w="3055531"/>
                <a:gridCol w="2410651"/>
              </a:tblGrid>
              <a:tr h="3393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accent2"/>
                          </a:solidFill>
                          <a:latin typeface="+mn-ea"/>
                          <a:ea typeface="+mn-ea"/>
                        </a:rPr>
                        <a:t>探针运行所占资源</a:t>
                      </a:r>
                    </a:p>
                  </a:txBody>
                  <a:tcPr marL="96406" marR="96406" marT="48209" marB="48209"/>
                </a:tc>
                <a:tc hMerge="1">
                  <a:txBody>
                    <a:bodyPr/>
                    <a:lstStyle/>
                    <a:p>
                      <a:endParaRPr lang="zh-CN" altLang="en-US" dirty="0"/>
                    </a:p>
                  </a:txBody>
                  <a:tcPr/>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mn-ea"/>
                          <a:ea typeface="+mn-ea"/>
                        </a:rPr>
                        <a:t>HBASE</a:t>
                      </a:r>
                      <a:r>
                        <a:rPr lang="zh-CN" altLang="en-US" sz="1900" dirty="0" smtClean="0">
                          <a:solidFill>
                            <a:schemeClr val="tx1"/>
                          </a:solidFill>
                          <a:latin typeface="+mn-ea"/>
                          <a:ea typeface="+mn-ea"/>
                        </a:rPr>
                        <a:t>数据库</a:t>
                      </a:r>
                      <a:endParaRPr lang="zh-CN" altLang="en-US" sz="1900" dirty="0" smtClean="0">
                        <a:solidFill>
                          <a:schemeClr val="tx1"/>
                        </a:solidFill>
                      </a:endParaRPr>
                    </a:p>
                  </a:txBody>
                  <a:tcPr marL="96406" marR="96406" marT="48209" marB="48209"/>
                </a:tc>
                <a:tc>
                  <a:txBody>
                    <a:bodyPr/>
                    <a:lstStyle/>
                    <a:p>
                      <a:pPr algn="ctr"/>
                      <a:r>
                        <a:rPr lang="zh-CN" altLang="en-US" sz="1900" dirty="0" smtClean="0">
                          <a:solidFill>
                            <a:schemeClr val="tx1"/>
                          </a:solidFill>
                          <a:latin typeface="+mn-ea"/>
                          <a:ea typeface="+mn-ea"/>
                        </a:rPr>
                        <a:t>约</a:t>
                      </a:r>
                      <a:r>
                        <a:rPr lang="en-US" altLang="zh-CN" sz="1900" dirty="0" smtClean="0">
                          <a:solidFill>
                            <a:schemeClr val="tx1"/>
                          </a:solidFill>
                          <a:latin typeface="+mn-ea"/>
                          <a:ea typeface="+mn-ea"/>
                        </a:rPr>
                        <a:t>20</a:t>
                      </a:r>
                      <a:r>
                        <a:rPr lang="zh-CN" altLang="en-US" sz="1900" dirty="0" smtClean="0">
                          <a:solidFill>
                            <a:schemeClr val="tx1"/>
                          </a:solidFill>
                          <a:latin typeface="+mn-ea"/>
                          <a:ea typeface="+mn-ea"/>
                        </a:rPr>
                        <a:t>张表</a:t>
                      </a:r>
                      <a:r>
                        <a:rPr lang="en-US" altLang="zh-CN" sz="1900" dirty="0" smtClean="0">
                          <a:solidFill>
                            <a:schemeClr val="tx1"/>
                          </a:solidFill>
                          <a:latin typeface="+mn-ea"/>
                          <a:ea typeface="+mn-ea"/>
                        </a:rPr>
                        <a:t>/</a:t>
                      </a:r>
                      <a:r>
                        <a:rPr lang="zh-CN" altLang="en-US" sz="1900" dirty="0" smtClean="0">
                          <a:solidFill>
                            <a:schemeClr val="tx1"/>
                          </a:solidFill>
                          <a:latin typeface="+mn-ea"/>
                          <a:ea typeface="+mn-ea"/>
                        </a:rPr>
                        <a:t>千万条</a:t>
                      </a:r>
                      <a:endParaRPr lang="zh-CN" altLang="en-US" sz="1900" dirty="0">
                        <a:solidFill>
                          <a:schemeClr val="tx1"/>
                        </a:solidFill>
                      </a:endParaRPr>
                    </a:p>
                  </a:txBody>
                  <a:tcPr marL="96406" marR="96406" marT="48209" marB="48209"/>
                </a:tc>
              </a:tr>
              <a:tr h="385670">
                <a:tc>
                  <a:txBody>
                    <a:bodyPr/>
                    <a:lstStyle/>
                    <a:p>
                      <a:pPr marL="0" marR="0" indent="0" algn="ctr" defTabSz="964052" rtl="0" eaLnBrk="1" fontAlgn="auto" latinLnBrk="0" hangingPunct="1">
                        <a:lnSpc>
                          <a:spcPct val="100000"/>
                        </a:lnSpc>
                        <a:spcBef>
                          <a:spcPts val="0"/>
                        </a:spcBef>
                        <a:spcAft>
                          <a:spcPts val="0"/>
                        </a:spcAft>
                        <a:buClrTx/>
                        <a:buSzTx/>
                        <a:buFontTx/>
                        <a:buNone/>
                        <a:tabLst/>
                        <a:defRPr/>
                      </a:pPr>
                      <a:r>
                        <a:rPr lang="zh-CN" altLang="en-US" sz="1900" kern="1200" dirty="0" smtClean="0">
                          <a:solidFill>
                            <a:schemeClr val="tx1"/>
                          </a:solidFill>
                          <a:latin typeface="+mn-lt"/>
                          <a:ea typeface="+mn-ea"/>
                          <a:cs typeface="+mn-cs"/>
                        </a:rPr>
                        <a:t>数据库检索速度</a:t>
                      </a:r>
                      <a:endParaRPr lang="en-US" altLang="zh-CN" sz="1900" kern="1200" dirty="0" smtClean="0">
                        <a:solidFill>
                          <a:schemeClr val="tx1"/>
                        </a:solidFill>
                        <a:latin typeface="+mn-lt"/>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98" kern="1200" dirty="0" smtClean="0">
                          <a:solidFill>
                            <a:schemeClr val="dk1"/>
                          </a:solidFill>
                          <a:effectLst/>
                          <a:latin typeface="+mn-lt"/>
                          <a:ea typeface="+mn-ea"/>
                          <a:cs typeface="+mn-cs"/>
                        </a:rPr>
                        <a:t>约百万条</a:t>
                      </a:r>
                      <a:r>
                        <a:rPr lang="en-US" altLang="zh-CN" sz="1898" kern="1200" dirty="0" smtClean="0">
                          <a:solidFill>
                            <a:schemeClr val="dk1"/>
                          </a:solidFill>
                          <a:effectLst/>
                          <a:latin typeface="+mn-lt"/>
                          <a:ea typeface="+mn-ea"/>
                          <a:cs typeface="+mn-cs"/>
                        </a:rPr>
                        <a:t>/</a:t>
                      </a:r>
                      <a:r>
                        <a:rPr lang="zh-CN" altLang="zh-CN" sz="1898" kern="1200" dirty="0" smtClean="0">
                          <a:solidFill>
                            <a:schemeClr val="dk1"/>
                          </a:solidFill>
                          <a:effectLst/>
                          <a:latin typeface="+mn-lt"/>
                          <a:ea typeface="+mn-ea"/>
                          <a:cs typeface="+mn-cs"/>
                        </a:rPr>
                        <a:t>毫秒</a:t>
                      </a:r>
                      <a:endParaRPr lang="en-US" altLang="zh-CN" sz="1900" b="1" kern="1200" dirty="0" smtClean="0">
                        <a:solidFill>
                          <a:schemeClr val="bg2"/>
                        </a:solidFill>
                        <a:latin typeface="+mn-ea"/>
                        <a:ea typeface="+mn-ea"/>
                        <a:cs typeface="+mn-cs"/>
                      </a:endParaRPr>
                    </a:p>
                  </a:txBody>
                  <a:tcPr marL="96406" marR="96406" marT="48209" marB="48209"/>
                </a:tc>
              </a:tr>
              <a:tr h="674923">
                <a:tc>
                  <a:txBody>
                    <a:bodyPr/>
                    <a:lstStyle/>
                    <a:p>
                      <a:pPr algn="ctr"/>
                      <a:r>
                        <a:rPr lang="en-US" altLang="zh-CN" sz="1900" dirty="0" smtClean="0">
                          <a:solidFill>
                            <a:schemeClr val="tx1"/>
                          </a:solidFill>
                        </a:rPr>
                        <a:t>Spark</a:t>
                      </a:r>
                      <a:r>
                        <a:rPr lang="zh-CN" altLang="en-US" sz="1900" dirty="0" smtClean="0">
                          <a:solidFill>
                            <a:schemeClr val="tx1"/>
                          </a:solidFill>
                        </a:rPr>
                        <a:t>处理速度</a:t>
                      </a:r>
                      <a:endParaRPr lang="zh-CN" altLang="en-US" sz="1900" dirty="0">
                        <a:solidFill>
                          <a:schemeClr val="tx1"/>
                        </a:solidFill>
                      </a:endParaRPr>
                    </a:p>
                  </a:txBody>
                  <a:tcPr marL="96406" marR="96406" marT="48209" marB="48209" anchor="ctr"/>
                </a:tc>
                <a:tc>
                  <a:txBody>
                    <a:bodyPr/>
                    <a:lstStyle/>
                    <a:p>
                      <a:pPr algn="just">
                        <a:spcAft>
                          <a:spcPts val="0"/>
                        </a:spcAft>
                      </a:pPr>
                      <a:r>
                        <a:rPr lang="en-US" sz="1898" kern="1200" dirty="0">
                          <a:solidFill>
                            <a:schemeClr val="dk1"/>
                          </a:solidFill>
                          <a:effectLst/>
                          <a:latin typeface="+mn-lt"/>
                          <a:ea typeface="+mn-ea"/>
                          <a:cs typeface="+mn-cs"/>
                        </a:rPr>
                        <a:t>Spark</a:t>
                      </a:r>
                      <a:r>
                        <a:rPr lang="zh-CN" sz="1898" kern="1200" dirty="0">
                          <a:solidFill>
                            <a:schemeClr val="dk1"/>
                          </a:solidFill>
                          <a:effectLst/>
                          <a:latin typeface="+mn-lt"/>
                          <a:ea typeface="+mn-ea"/>
                          <a:cs typeface="+mn-cs"/>
                        </a:rPr>
                        <a:t>实时分析时间：每一</a:t>
                      </a:r>
                      <a:r>
                        <a:rPr lang="zh-CN" sz="1898" kern="1200" dirty="0" smtClean="0">
                          <a:solidFill>
                            <a:schemeClr val="dk1"/>
                          </a:solidFill>
                          <a:effectLst/>
                          <a:latin typeface="+mn-lt"/>
                          <a:ea typeface="+mn-ea"/>
                          <a:cs typeface="+mn-cs"/>
                        </a:rPr>
                        <a:t>条</a:t>
                      </a:r>
                      <a:r>
                        <a:rPr lang="zh-CN" altLang="en-US" sz="1898" kern="1200" dirty="0" smtClean="0">
                          <a:solidFill>
                            <a:schemeClr val="dk1"/>
                          </a:solidFill>
                          <a:effectLst/>
                          <a:latin typeface="+mn-lt"/>
                          <a:ea typeface="+mn-ea"/>
                          <a:cs typeface="+mn-cs"/>
                        </a:rPr>
                        <a:t>不超过</a:t>
                      </a:r>
                      <a:r>
                        <a:rPr lang="en-US" sz="1898" kern="1200" dirty="0" smtClean="0">
                          <a:solidFill>
                            <a:schemeClr val="dk1"/>
                          </a:solidFill>
                          <a:effectLst/>
                          <a:latin typeface="+mn-lt"/>
                          <a:ea typeface="+mn-ea"/>
                          <a:cs typeface="+mn-cs"/>
                        </a:rPr>
                        <a:t>0.001s</a:t>
                      </a:r>
                      <a:r>
                        <a:rPr lang="zh-CN" sz="1898" kern="1200" dirty="0">
                          <a:solidFill>
                            <a:schemeClr val="dk1"/>
                          </a:solidFill>
                          <a:effectLst/>
                          <a:latin typeface="+mn-lt"/>
                          <a:ea typeface="+mn-ea"/>
                          <a:cs typeface="+mn-cs"/>
                        </a:rPr>
                        <a:t>，用时不超过</a:t>
                      </a:r>
                      <a:r>
                        <a:rPr lang="en-US" sz="1898" kern="1200" dirty="0">
                          <a:solidFill>
                            <a:schemeClr val="dk1"/>
                          </a:solidFill>
                          <a:effectLst/>
                          <a:latin typeface="+mn-lt"/>
                          <a:ea typeface="+mn-ea"/>
                          <a:cs typeface="+mn-cs"/>
                        </a:rPr>
                        <a:t>1s</a:t>
                      </a:r>
                      <a:endParaRPr lang="zh-CN" sz="1898" kern="1200" dirty="0">
                        <a:solidFill>
                          <a:schemeClr val="dk1"/>
                        </a:solidFill>
                        <a:effectLst/>
                        <a:latin typeface="+mn-lt"/>
                        <a:ea typeface="+mn-ea"/>
                        <a:cs typeface="+mn-cs"/>
                      </a:endParaRPr>
                    </a:p>
                  </a:txBody>
                  <a:tcPr marL="68580" marR="68580" marT="0" marB="0"/>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kern="1200" dirty="0" smtClean="0">
                          <a:solidFill>
                            <a:schemeClr val="bg2"/>
                          </a:solidFill>
                          <a:latin typeface="+mn-ea"/>
                          <a:ea typeface="+mn-ea"/>
                          <a:cs typeface="+mn-cs"/>
                        </a:rPr>
                        <a:t>Tomcat</a:t>
                      </a:r>
                      <a:r>
                        <a:rPr lang="zh-CN" altLang="en-US" sz="1900" b="1" kern="1200" dirty="0" smtClean="0">
                          <a:solidFill>
                            <a:schemeClr val="bg2"/>
                          </a:solidFill>
                          <a:latin typeface="+mn-ea"/>
                          <a:ea typeface="+mn-ea"/>
                          <a:cs typeface="+mn-cs"/>
                        </a:rPr>
                        <a:t>集群</a:t>
                      </a:r>
                      <a:endParaRPr lang="en-US" altLang="zh-CN" sz="1900" b="1" kern="1200" dirty="0" smtClean="0">
                        <a:solidFill>
                          <a:schemeClr val="bg2"/>
                        </a:solidFill>
                        <a:latin typeface="+mn-ea"/>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smtClean="0">
                          <a:solidFill>
                            <a:schemeClr val="bg2"/>
                          </a:solidFill>
                          <a:latin typeface="+mn-ea"/>
                          <a:ea typeface="+mn-ea"/>
                          <a:cs typeface="+mn-cs"/>
                        </a:rPr>
                        <a:t>支持</a:t>
                      </a:r>
                      <a:r>
                        <a:rPr lang="en-US" altLang="zh-CN" sz="1900" b="1" kern="1200" dirty="0" smtClean="0">
                          <a:solidFill>
                            <a:schemeClr val="bg2"/>
                          </a:solidFill>
                          <a:latin typeface="+mn-ea"/>
                          <a:ea typeface="+mn-ea"/>
                          <a:cs typeface="+mn-cs"/>
                        </a:rPr>
                        <a:t>1300</a:t>
                      </a:r>
                      <a:r>
                        <a:rPr lang="zh-CN" altLang="en-US" sz="1900" b="1" kern="1200" dirty="0" smtClean="0">
                          <a:solidFill>
                            <a:schemeClr val="bg2"/>
                          </a:solidFill>
                          <a:latin typeface="+mn-ea"/>
                          <a:ea typeface="+mn-ea"/>
                          <a:cs typeface="+mn-cs"/>
                        </a:rPr>
                        <a:t>并发</a:t>
                      </a:r>
                      <a:endParaRPr lang="en-US" altLang="zh-CN" sz="1900" b="1" kern="1200" dirty="0" smtClean="0">
                        <a:solidFill>
                          <a:schemeClr val="bg2"/>
                        </a:solidFill>
                        <a:latin typeface="+mn-ea"/>
                        <a:ea typeface="+mn-ea"/>
                        <a:cs typeface="+mn-cs"/>
                      </a:endParaRPr>
                    </a:p>
                  </a:txBody>
                  <a:tcPr marL="96406" marR="96406" marT="48209" marB="48209"/>
                </a:tc>
              </a:tr>
            </a:tbl>
          </a:graphicData>
        </a:graphic>
      </p:graphicFrame>
    </p:spTree>
    <p:extLst>
      <p:ext uri="{BB962C8B-B14F-4D97-AF65-F5344CB8AC3E}">
        <p14:creationId xmlns:p14="http://schemas.microsoft.com/office/powerpoint/2010/main" val="3883923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chemeClr val="accent1"/>
                </a:solidFill>
                <a:ea typeface="微软雅黑" panose="020B0503020204020204" pitchFamily="34" charset="-122"/>
                <a:cs typeface="+mn-ea"/>
                <a:sym typeface="+mn-lt"/>
              </a:rPr>
              <a:t>	</a:t>
            </a:r>
            <a:r>
              <a:rPr lang="zh-CN" altLang="en-US" sz="4800" dirty="0" smtClean="0">
                <a:solidFill>
                  <a:schemeClr val="accent1"/>
                </a:solidFill>
                <a:ea typeface="微软雅黑" panose="020B0503020204020204" pitchFamily="34" charset="-122"/>
                <a:cs typeface="+mn-ea"/>
                <a:sym typeface="+mn-lt"/>
              </a:rPr>
              <a:t>系统特色</a:t>
            </a:r>
            <a:endParaRPr lang="zh-CN" altLang="en-US" sz="4800" dirty="0">
              <a:solidFill>
                <a:schemeClr val="accent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44334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.1 </a:t>
            </a:r>
            <a:r>
              <a:rPr lang="zh-CN" altLang="en-US" sz="2952" dirty="0" smtClean="0">
                <a:solidFill>
                  <a:schemeClr val="accent2"/>
                </a:solidFill>
                <a:latin typeface="微软雅黑" panose="020B0503020204020204" pitchFamily="34" charset="-122"/>
              </a:rPr>
              <a:t>分析预测</a:t>
            </a:r>
            <a:endParaRPr lang="zh-CN" altLang="en-US" sz="2952" dirty="0">
              <a:solidFill>
                <a:schemeClr val="accent2"/>
              </a:solidFill>
              <a:latin typeface="微软雅黑" panose="020B0503020204020204" pitchFamily="34" charset="-122"/>
            </a:endParaRPr>
          </a:p>
        </p:txBody>
      </p:sp>
      <p:sp>
        <p:nvSpPr>
          <p:cNvPr id="35843"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57" name="Rectangle 5"/>
          <p:cNvSpPr>
            <a:spLocks noChangeArrowheads="1"/>
          </p:cNvSpPr>
          <p:nvPr/>
        </p:nvSpPr>
        <p:spPr bwMode="auto">
          <a:xfrm>
            <a:off x="381596" y="2292458"/>
            <a:ext cx="12117317"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a:solidFill>
                <a:srgbClr val="C4261D"/>
              </a:solidFill>
            </a:endParaRPr>
          </a:p>
        </p:txBody>
      </p:sp>
      <p:sp>
        <p:nvSpPr>
          <p:cNvPr id="35845"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pic>
        <p:nvPicPr>
          <p:cNvPr id="3584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36412" y="6804653"/>
            <a:ext cx="4341481"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88301" y="2553550"/>
            <a:ext cx="3263642"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dirty="0">
              <a:solidFill>
                <a:srgbClr val="C4261D"/>
              </a:solidFill>
            </a:endParaRPr>
          </a:p>
        </p:txBody>
      </p:sp>
      <p:sp>
        <p:nvSpPr>
          <p:cNvPr id="62" name="圆角矩形 61"/>
          <p:cNvSpPr/>
          <p:nvPr/>
        </p:nvSpPr>
        <p:spPr bwMode="auto">
          <a:xfrm>
            <a:off x="4785002" y="2553550"/>
            <a:ext cx="3265315"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0" name="TextBox 62"/>
          <p:cNvSpPr txBox="1">
            <a:spLocks noChangeArrowheads="1"/>
          </p:cNvSpPr>
          <p:nvPr/>
        </p:nvSpPr>
        <p:spPr bwMode="auto">
          <a:xfrm>
            <a:off x="5191802" y="3714503"/>
            <a:ext cx="273309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采用</a:t>
            </a:r>
            <a:r>
              <a:rPr lang="en-US" altLang="zh-CN" dirty="0" smtClean="0">
                <a:latin typeface="微软雅黑" panose="020B0503020204020204" pitchFamily="34" charset="-122"/>
              </a:rPr>
              <a:t>Spark</a:t>
            </a:r>
            <a:r>
              <a:rPr lang="zh-CN" altLang="en-US" dirty="0" smtClean="0">
                <a:latin typeface="微软雅黑" panose="020B0503020204020204" pitchFamily="34" charset="-122"/>
              </a:rPr>
              <a:t>机器学习中的二项</a:t>
            </a:r>
            <a:r>
              <a:rPr lang="en-US" altLang="zh-CN" dirty="0" smtClean="0">
                <a:latin typeface="微软雅黑" panose="020B0503020204020204" pitchFamily="34" charset="-122"/>
              </a:rPr>
              <a:t>logistic</a:t>
            </a:r>
            <a:r>
              <a:rPr lang="zh-CN" altLang="en-US" dirty="0" smtClean="0">
                <a:latin typeface="微软雅黑" panose="020B0503020204020204" pitchFamily="34" charset="-122"/>
              </a:rPr>
              <a:t>回归模型对客流量结合历史数据与实时数据进行分析预测</a:t>
            </a:r>
            <a:endParaRPr lang="zh-CN" altLang="en-US" dirty="0">
              <a:latin typeface="微软雅黑" panose="020B0503020204020204" pitchFamily="34" charset="-122"/>
            </a:endParaRPr>
          </a:p>
        </p:txBody>
      </p:sp>
      <p:sp>
        <p:nvSpPr>
          <p:cNvPr id="64" name="圆角矩形 63"/>
          <p:cNvSpPr/>
          <p:nvPr/>
        </p:nvSpPr>
        <p:spPr bwMode="auto">
          <a:xfrm>
            <a:off x="8381703" y="2553550"/>
            <a:ext cx="3265316"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2" name="TextBox 64"/>
          <p:cNvSpPr txBox="1">
            <a:spLocks noChangeArrowheads="1"/>
          </p:cNvSpPr>
          <p:nvPr/>
        </p:nvSpPr>
        <p:spPr bwMode="auto">
          <a:xfrm>
            <a:off x="8688870" y="3231383"/>
            <a:ext cx="273309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lnSpc>
                <a:spcPct val="150000"/>
              </a:lnSpc>
              <a:spcBef>
                <a:spcPct val="0"/>
              </a:spcBef>
              <a:buNone/>
            </a:pPr>
            <a:r>
              <a:rPr lang="zh-CN" altLang="en-US" dirty="0">
                <a:latin typeface="微软雅黑" panose="020B0503020204020204" pitchFamily="34" charset="-122"/>
              </a:rPr>
              <a:t>对周数据进行特色模型训练，商店周一至周日的营业状况结合人群的工作日等实际情况呈现特色规律根据规律不断训练预测模型为商家提供有效预测。</a:t>
            </a:r>
          </a:p>
        </p:txBody>
      </p:sp>
      <p:pic>
        <p:nvPicPr>
          <p:cNvPr id="35853"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4207589"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842784"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6" name="椭圆 68"/>
          <p:cNvSpPr>
            <a:spLocks noChangeArrowheads="1"/>
          </p:cNvSpPr>
          <p:nvPr/>
        </p:nvSpPr>
        <p:spPr bwMode="auto">
          <a:xfrm>
            <a:off x="1909650" y="1418807"/>
            <a:ext cx="1817598" cy="1817598"/>
          </a:xfrm>
          <a:prstGeom prst="ellipse">
            <a:avLst/>
          </a:prstGeom>
          <a:solidFill>
            <a:schemeClr val="tx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7" name="TextBox 69"/>
          <p:cNvSpPr txBox="1">
            <a:spLocks noChangeArrowheads="1"/>
          </p:cNvSpPr>
          <p:nvPr/>
        </p:nvSpPr>
        <p:spPr bwMode="auto">
          <a:xfrm>
            <a:off x="2102121" y="2178649"/>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a:solidFill>
                  <a:srgbClr val="F8F8F8"/>
                </a:solidFill>
                <a:latin typeface="微软雅黑" panose="020B0503020204020204" pitchFamily="34" charset="-122"/>
              </a:rPr>
              <a:t>数据</a:t>
            </a:r>
            <a:r>
              <a:rPr lang="zh-CN" altLang="en-US" sz="2530" dirty="0" smtClean="0">
                <a:solidFill>
                  <a:srgbClr val="F8F8F8"/>
                </a:solidFill>
                <a:latin typeface="微软雅黑" panose="020B0503020204020204" pitchFamily="34" charset="-122"/>
              </a:rPr>
              <a:t>抽取</a:t>
            </a:r>
            <a:endParaRPr lang="zh-CN" altLang="en-US" sz="2530" dirty="0">
              <a:solidFill>
                <a:srgbClr val="F8F8F8"/>
              </a:solidFill>
              <a:latin typeface="微软雅黑" panose="020B0503020204020204" pitchFamily="34" charset="-122"/>
            </a:endParaRPr>
          </a:p>
        </p:txBody>
      </p:sp>
      <p:grpSp>
        <p:nvGrpSpPr>
          <p:cNvPr id="35858" name="组合 70"/>
          <p:cNvGrpSpPr>
            <a:grpSpLocks/>
          </p:cNvGrpSpPr>
          <p:nvPr/>
        </p:nvGrpSpPr>
        <p:grpSpPr bwMode="auto">
          <a:xfrm>
            <a:off x="1906303" y="1604583"/>
            <a:ext cx="543940" cy="545614"/>
            <a:chOff x="1807482" y="1521065"/>
            <a:chExt cx="517088" cy="517088"/>
          </a:xfrm>
        </p:grpSpPr>
        <p:sp>
          <p:nvSpPr>
            <p:cNvPr id="35869" name="椭圆 7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70" name="TextBox 72"/>
            <p:cNvSpPr txBox="1">
              <a:spLocks noChangeArrowheads="1"/>
            </p:cNvSpPr>
            <p:nvPr/>
          </p:nvSpPr>
          <p:spPr bwMode="auto">
            <a:xfrm>
              <a:off x="1883123" y="1548776"/>
              <a:ext cx="356891"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1</a:t>
              </a:r>
              <a:endParaRPr lang="zh-CN" altLang="en-US" sz="2530">
                <a:solidFill>
                  <a:schemeClr val="accent2"/>
                </a:solidFill>
                <a:latin typeface="微软雅黑" panose="020B0503020204020204" pitchFamily="34" charset="-122"/>
              </a:endParaRPr>
            </a:p>
          </p:txBody>
        </p:sp>
      </p:grpSp>
      <p:sp>
        <p:nvSpPr>
          <p:cNvPr id="35859" name="椭圆 73"/>
          <p:cNvSpPr>
            <a:spLocks noChangeArrowheads="1"/>
          </p:cNvSpPr>
          <p:nvPr/>
        </p:nvSpPr>
        <p:spPr bwMode="auto">
          <a:xfrm>
            <a:off x="5523087" y="1415460"/>
            <a:ext cx="1817598" cy="1815923"/>
          </a:xfrm>
          <a:prstGeom prst="ellipse">
            <a:avLst/>
          </a:prstGeom>
          <a:solidFill>
            <a:schemeClr val="tx2"/>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0" name="TextBox 74"/>
          <p:cNvSpPr txBox="1">
            <a:spLocks noChangeArrowheads="1"/>
          </p:cNvSpPr>
          <p:nvPr/>
        </p:nvSpPr>
        <p:spPr bwMode="auto">
          <a:xfrm>
            <a:off x="5749032" y="2173628"/>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smtClean="0">
                <a:latin typeface="微软雅黑" panose="020B0503020204020204" pitchFamily="34" charset="-122"/>
              </a:rPr>
              <a:t>综合分析</a:t>
            </a:r>
            <a:endParaRPr lang="zh-CN" altLang="en-US" sz="2530" dirty="0">
              <a:latin typeface="微软雅黑" panose="020B0503020204020204" pitchFamily="34" charset="-122"/>
            </a:endParaRPr>
          </a:p>
        </p:txBody>
      </p:sp>
      <p:grpSp>
        <p:nvGrpSpPr>
          <p:cNvPr id="35861" name="组合 75"/>
          <p:cNvGrpSpPr>
            <a:grpSpLocks/>
          </p:cNvGrpSpPr>
          <p:nvPr/>
        </p:nvGrpSpPr>
        <p:grpSpPr bwMode="auto">
          <a:xfrm>
            <a:off x="5518067" y="1505837"/>
            <a:ext cx="545614" cy="545614"/>
            <a:chOff x="1807482" y="1521065"/>
            <a:chExt cx="517088" cy="517088"/>
          </a:xfrm>
        </p:grpSpPr>
        <p:sp>
          <p:nvSpPr>
            <p:cNvPr id="35867" name="椭圆 76"/>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8" name="TextBox 77"/>
            <p:cNvSpPr txBox="1">
              <a:spLocks noChangeArrowheads="1"/>
            </p:cNvSpPr>
            <p:nvPr/>
          </p:nvSpPr>
          <p:spPr bwMode="auto">
            <a:xfrm>
              <a:off x="1883123" y="1548776"/>
              <a:ext cx="355796"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2</a:t>
              </a:r>
              <a:endParaRPr lang="zh-CN" altLang="en-US" sz="2530">
                <a:solidFill>
                  <a:schemeClr val="accent2"/>
                </a:solidFill>
                <a:latin typeface="微软雅黑" panose="020B0503020204020204" pitchFamily="34" charset="-122"/>
              </a:endParaRPr>
            </a:p>
          </p:txBody>
        </p:sp>
      </p:grpSp>
      <p:sp>
        <p:nvSpPr>
          <p:cNvPr id="35862" name="椭圆 78"/>
          <p:cNvSpPr>
            <a:spLocks noChangeArrowheads="1"/>
          </p:cNvSpPr>
          <p:nvPr/>
        </p:nvSpPr>
        <p:spPr bwMode="auto">
          <a:xfrm>
            <a:off x="9091336" y="1338471"/>
            <a:ext cx="1817598" cy="1817598"/>
          </a:xfrm>
          <a:prstGeom prst="ellipse">
            <a:avLst/>
          </a:prstGeom>
          <a:solidFill>
            <a:schemeClr val="bg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3" name="TextBox 79"/>
          <p:cNvSpPr txBox="1">
            <a:spLocks noChangeArrowheads="1"/>
          </p:cNvSpPr>
          <p:nvPr/>
        </p:nvSpPr>
        <p:spPr bwMode="auto">
          <a:xfrm>
            <a:off x="9312219" y="2141670"/>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530" dirty="0" smtClean="0">
                <a:solidFill>
                  <a:srgbClr val="F8F8F8"/>
                </a:solidFill>
                <a:latin typeface="微软雅黑" panose="020B0503020204020204" pitchFamily="34" charset="-122"/>
              </a:rPr>
              <a:t>特色归类</a:t>
            </a:r>
            <a:endParaRPr lang="zh-CN" altLang="en-US" sz="2530" dirty="0">
              <a:solidFill>
                <a:srgbClr val="F8F8F8"/>
              </a:solidFill>
              <a:latin typeface="微软雅黑" panose="020B0503020204020204" pitchFamily="34" charset="-122"/>
            </a:endParaRPr>
          </a:p>
        </p:txBody>
      </p:sp>
      <p:grpSp>
        <p:nvGrpSpPr>
          <p:cNvPr id="35864" name="组合 80"/>
          <p:cNvGrpSpPr>
            <a:grpSpLocks/>
          </p:cNvGrpSpPr>
          <p:nvPr/>
        </p:nvGrpSpPr>
        <p:grpSpPr bwMode="auto">
          <a:xfrm>
            <a:off x="9096236" y="1361852"/>
            <a:ext cx="545614" cy="543941"/>
            <a:chOff x="1807482" y="1521065"/>
            <a:chExt cx="517088" cy="517088"/>
          </a:xfrm>
        </p:grpSpPr>
        <p:sp>
          <p:nvSpPr>
            <p:cNvPr id="35865" name="椭圆 8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6" name="TextBox 82"/>
            <p:cNvSpPr txBox="1">
              <a:spLocks noChangeArrowheads="1"/>
            </p:cNvSpPr>
            <p:nvPr/>
          </p:nvSpPr>
          <p:spPr bwMode="auto">
            <a:xfrm>
              <a:off x="1883123" y="1548776"/>
              <a:ext cx="355796" cy="4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3</a:t>
              </a:r>
              <a:endParaRPr lang="zh-CN" altLang="en-US" sz="2530">
                <a:solidFill>
                  <a:schemeClr val="accent2"/>
                </a:solidFill>
                <a:latin typeface="微软雅黑" panose="020B0503020204020204" pitchFamily="34" charset="-122"/>
              </a:endParaRPr>
            </a:p>
          </p:txBody>
        </p:sp>
      </p:grpSp>
      <p:sp>
        <p:nvSpPr>
          <p:cNvPr id="31" name="TextBox 62"/>
          <p:cNvSpPr txBox="1">
            <a:spLocks noChangeArrowheads="1"/>
          </p:cNvSpPr>
          <p:nvPr/>
        </p:nvSpPr>
        <p:spPr bwMode="auto">
          <a:xfrm>
            <a:off x="1568222" y="3710139"/>
            <a:ext cx="2733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对历史数据表中小时、日、周。月客流量数据进行抽取。</a:t>
            </a: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51271190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.2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2127505" cy="871008"/>
          </a:xfrm>
          <a:prstGeom prst="rect">
            <a:avLst/>
          </a:prstGeom>
          <a:noFill/>
        </p:spPr>
        <p:txBody>
          <a:bodyPr wrap="none">
            <a:spAutoFit/>
          </a:bodyPr>
          <a:lstStyle/>
          <a:p>
            <a:pPr eaLnBrk="1" hangingPunct="1">
              <a:buFont typeface="Arial" pitchFamily="34" charset="0"/>
              <a:buNone/>
              <a:defRPr/>
            </a:pPr>
            <a:r>
              <a:rPr lang="zh-CN" altLang="en-US" sz="2530" b="1" dirty="0">
                <a:solidFill>
                  <a:schemeClr val="accent1"/>
                </a:solidFill>
                <a:latin typeface="+mn-ea"/>
                <a:ea typeface="+mn-ea"/>
              </a:rPr>
              <a:t>实时</a:t>
            </a:r>
            <a:r>
              <a:rPr lang="zh-CN" altLang="en-US" sz="2530" b="1" dirty="0" smtClean="0">
                <a:solidFill>
                  <a:schemeClr val="accent1"/>
                </a:solidFill>
                <a:latin typeface="+mn-ea"/>
                <a:ea typeface="+mn-ea"/>
              </a:rPr>
              <a:t>监控探针</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84110" y="2307299"/>
            <a:ext cx="4990862" cy="1477328"/>
          </a:xfrm>
          <a:prstGeom prst="rect">
            <a:avLst/>
          </a:prstGeom>
          <a:noFill/>
        </p:spPr>
        <p:txBody>
          <a:bodyPr>
            <a:spAutoFit/>
          </a:bodyPr>
          <a:lstStyle/>
          <a:p>
            <a:pPr eaLnBrk="1" hangingPunct="1">
              <a:lnSpc>
                <a:spcPct val="150000"/>
              </a:lnSpc>
              <a:buFont typeface="Arial" pitchFamily="34" charset="0"/>
              <a:buNone/>
              <a:defRPr/>
            </a:pPr>
            <a:r>
              <a:rPr lang="zh-CN" altLang="en-US" sz="2000" dirty="0">
                <a:solidFill>
                  <a:schemeClr val="accent2"/>
                </a:solidFill>
                <a:latin typeface="+mn-ea"/>
                <a:ea typeface="+mn-ea"/>
              </a:rPr>
              <a:t> </a:t>
            </a:r>
            <a:r>
              <a:rPr lang="zh-CN" altLang="en-US" sz="2000" dirty="0" smtClean="0">
                <a:solidFill>
                  <a:schemeClr val="accent2"/>
                </a:solidFill>
                <a:latin typeface="+mn-ea"/>
                <a:ea typeface="+mn-ea"/>
              </a:rPr>
              <a:t>使用数据接收模块所传递数据是否偏离正常值判断是否探针状态出现问题</a:t>
            </a: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p:txBody>
      </p:sp>
      <p:pic>
        <p:nvPicPr>
          <p:cNvPr id="8197"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23" y="1305888"/>
            <a:ext cx="5371175" cy="328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327" y="3391420"/>
            <a:ext cx="5463734" cy="3069134"/>
          </a:xfrm>
          <a:prstGeom prst="rect">
            <a:avLst/>
          </a:prstGeom>
        </p:spPr>
      </p:pic>
      <p:sp>
        <p:nvSpPr>
          <p:cNvPr id="4" name="矩形 3"/>
          <p:cNvSpPr/>
          <p:nvPr/>
        </p:nvSpPr>
        <p:spPr>
          <a:xfrm>
            <a:off x="584110" y="3520248"/>
            <a:ext cx="4837153" cy="1477328"/>
          </a:xfrm>
          <a:prstGeom prst="rect">
            <a:avLst/>
          </a:prstGeom>
        </p:spPr>
        <p:txBody>
          <a:bodyPr wrap="square">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 使用</a:t>
            </a:r>
            <a:r>
              <a:rPr lang="zh-CN" altLang="en-US" sz="2000" dirty="0">
                <a:solidFill>
                  <a:schemeClr val="accent2"/>
                </a:solidFill>
                <a:latin typeface="+mn-ea"/>
                <a:ea typeface="+mn-ea"/>
              </a:rPr>
              <a:t>短信接口向</a:t>
            </a:r>
            <a:r>
              <a:rPr lang="en-US" altLang="zh-CN" sz="2000" dirty="0">
                <a:solidFill>
                  <a:schemeClr val="accent2"/>
                </a:solidFill>
                <a:latin typeface="+mn-ea"/>
                <a:ea typeface="+mn-ea"/>
              </a:rPr>
              <a:t>51</a:t>
            </a:r>
            <a:r>
              <a:rPr lang="zh-CN" altLang="en-US" sz="2000" dirty="0">
                <a:solidFill>
                  <a:schemeClr val="accent2"/>
                </a:solidFill>
                <a:latin typeface="+mn-ea"/>
                <a:ea typeface="+mn-ea"/>
              </a:rPr>
              <a:t>单片机发送请求控制短信模块实现对探针的状态设置以及定时、重启。</a:t>
            </a:r>
          </a:p>
        </p:txBody>
      </p:sp>
    </p:spTree>
    <p:extLst>
      <p:ext uri="{BB962C8B-B14F-4D97-AF65-F5344CB8AC3E}">
        <p14:creationId xmlns:p14="http://schemas.microsoft.com/office/powerpoint/2010/main" val="213304359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smtClean="0">
                <a:solidFill>
                  <a:schemeClr val="accent2"/>
                </a:solidFill>
                <a:latin typeface="微软雅黑" panose="020B0503020204020204" pitchFamily="34" charset="-122"/>
              </a:rPr>
              <a:t>5.3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3422732" cy="871008"/>
          </a:xfrm>
          <a:prstGeom prst="rect">
            <a:avLst/>
          </a:prstGeom>
          <a:noFill/>
        </p:spPr>
        <p:txBody>
          <a:bodyPr wrap="none">
            <a:spAutoFit/>
          </a:bodyPr>
          <a:lstStyle/>
          <a:p>
            <a:pPr eaLnBrk="1" hangingPunct="1">
              <a:buFont typeface="Arial" pitchFamily="34" charset="0"/>
              <a:buNone/>
              <a:defRPr/>
            </a:pPr>
            <a:r>
              <a:rPr lang="zh-CN" altLang="en-US" sz="2530" b="1" dirty="0" smtClean="0">
                <a:solidFill>
                  <a:schemeClr val="accent1"/>
                </a:solidFill>
                <a:latin typeface="+mn-ea"/>
                <a:ea typeface="+mn-ea"/>
              </a:rPr>
              <a:t>展示形式多样，人性化</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25532" y="2464649"/>
            <a:ext cx="4990862" cy="2400657"/>
          </a:xfrm>
          <a:prstGeom prst="rect">
            <a:avLst/>
          </a:prstGeom>
          <a:noFill/>
        </p:spPr>
        <p:txBody>
          <a:bodyPr>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采用</a:t>
            </a:r>
            <a:r>
              <a:rPr lang="en-US" altLang="zh-CN" sz="2000" dirty="0" smtClean="0">
                <a:solidFill>
                  <a:schemeClr val="accent2"/>
                </a:solidFill>
                <a:latin typeface="+mn-ea"/>
                <a:ea typeface="+mn-ea"/>
              </a:rPr>
              <a:t>bootstrap</a:t>
            </a:r>
            <a:r>
              <a:rPr lang="zh-CN" altLang="en-US" sz="2000" dirty="0" smtClean="0">
                <a:solidFill>
                  <a:schemeClr val="accent2"/>
                </a:solidFill>
                <a:latin typeface="+mn-ea"/>
                <a:ea typeface="+mn-ea"/>
              </a:rPr>
              <a:t>框架开发，自适应技术使得被发布在服务器上的系统可在手机端访问</a:t>
            </a: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r>
              <a:rPr lang="zh-CN" altLang="en-US" sz="2000" dirty="0" smtClean="0">
                <a:solidFill>
                  <a:schemeClr val="accent2"/>
                </a:solidFill>
                <a:latin typeface="+mn-ea"/>
                <a:ea typeface="+mn-ea"/>
              </a:rPr>
              <a:t>对于实时数据可在图表旁边提供一键截图用于整理分析数据</a:t>
            </a:r>
            <a:endParaRPr lang="zh-CN" altLang="en-US" sz="1600" dirty="0">
              <a:solidFill>
                <a:schemeClr val="accent2"/>
              </a:solidFill>
              <a:latin typeface="+mn-ea"/>
              <a:ea typeface="+mn-ea"/>
            </a:endParaRPr>
          </a:p>
        </p:txBody>
      </p:sp>
    </p:spTree>
    <p:extLst>
      <p:ext uri="{BB962C8B-B14F-4D97-AF65-F5344CB8AC3E}">
        <p14:creationId xmlns:p14="http://schemas.microsoft.com/office/powerpoint/2010/main" val="14811918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336406"/>
            <a:ext cx="12858750" cy="2448272"/>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2076450" y="4553793"/>
            <a:ext cx="870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13063"/>
            <a:ext cx="48623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bg1"/>
                </a:solidFill>
                <a:cs typeface="Arial" panose="020B0604020202020204" pitchFamily="34" charset="0"/>
              </a:rPr>
              <a:t>感谢聆听</a:t>
            </a:r>
            <a:r>
              <a:rPr lang="zh-CN" altLang="en-US" sz="2400" dirty="0" smtClean="0">
                <a:solidFill>
                  <a:schemeClr val="bg1"/>
                </a:solidFill>
                <a:cs typeface="Arial" panose="020B0604020202020204" pitchFamily="34" charset="0"/>
              </a:rPr>
              <a:t>，指导</a:t>
            </a:r>
            <a:endParaRPr lang="zh-CN" altLang="en-US"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2058741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3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18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26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团队介绍</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4778108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96938" y="4114800"/>
            <a:ext cx="2965450"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团队队长</a:t>
            </a:r>
          </a:p>
        </p:txBody>
      </p:sp>
      <p:sp>
        <p:nvSpPr>
          <p:cNvPr id="3" name="矩形 9"/>
          <p:cNvSpPr>
            <a:spLocks noChangeArrowheads="1"/>
          </p:cNvSpPr>
          <p:nvPr/>
        </p:nvSpPr>
        <p:spPr bwMode="auto">
          <a:xfrm>
            <a:off x="1598613" y="350678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魏臻江</a:t>
            </a:r>
            <a:endParaRPr lang="en-US" altLang="zh-CN" sz="2400" b="1" dirty="0">
              <a:latin typeface="微软雅黑" panose="020B0503020204020204" pitchFamily="34" charset="-122"/>
            </a:endParaRPr>
          </a:p>
          <a:p>
            <a:pPr algn="ctr" eaLnBrk="1" hangingPunct="1">
              <a:spcBef>
                <a:spcPct val="0"/>
              </a:spcBef>
              <a:buFontTx/>
              <a:buNone/>
            </a:pPr>
            <a:endParaRPr lang="zh-CN" altLang="en-US" sz="2400" b="1" dirty="0">
              <a:latin typeface="微软雅黑" panose="020B0503020204020204" pitchFamily="34" charset="-122"/>
            </a:endParaRPr>
          </a:p>
        </p:txBody>
      </p:sp>
      <p:sp>
        <p:nvSpPr>
          <p:cNvPr id="4" name="TextBox 7"/>
          <p:cNvSpPr txBox="1"/>
          <p:nvPr/>
        </p:nvSpPr>
        <p:spPr>
          <a:xfrm>
            <a:off x="673100" y="4821238"/>
            <a:ext cx="3265488" cy="1200329"/>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负责系统整体结构设计，主要负责预测模块、分析模块和</a:t>
            </a:r>
            <a:r>
              <a:rPr lang="en-US" altLang="zh-CN" smtClean="0">
                <a:solidFill>
                  <a:schemeClr val="accent1">
                    <a:lumMod val="50000"/>
                  </a:schemeClr>
                </a:solidFill>
              </a:rPr>
              <a:t>Spark</a:t>
            </a:r>
            <a:r>
              <a:rPr lang="zh-CN" altLang="en-US" smtClean="0">
                <a:solidFill>
                  <a:schemeClr val="accent1">
                    <a:lumMod val="50000"/>
                  </a:schemeClr>
                </a:solidFill>
              </a:rPr>
              <a:t>环境</a:t>
            </a:r>
            <a:r>
              <a:rPr lang="zh-CN" altLang="en-US" dirty="0" smtClean="0">
                <a:solidFill>
                  <a:schemeClr val="accent1">
                    <a:lumMod val="50000"/>
                  </a:schemeClr>
                </a:solidFill>
              </a:rPr>
              <a:t>搭建。</a:t>
            </a:r>
            <a:endParaRPr lang="en-US" altLang="zh-CN" dirty="0" smtClean="0">
              <a:solidFill>
                <a:schemeClr val="accent1">
                  <a:lumMod val="50000"/>
                </a:schemeClr>
              </a:solidFill>
            </a:endParaRPr>
          </a:p>
          <a:p>
            <a:pPr algn="just" eaLnBrk="1" hangingPunct="1">
              <a:defRPr/>
            </a:pPr>
            <a:endParaRPr lang="zh-CN" altLang="en-US" dirty="0">
              <a:solidFill>
                <a:schemeClr val="accent1">
                  <a:lumMod val="50000"/>
                </a:schemeClr>
              </a:solidFill>
            </a:endParaRPr>
          </a:p>
        </p:txBody>
      </p:sp>
      <p:sp>
        <p:nvSpPr>
          <p:cNvPr id="5" name="矩形 7"/>
          <p:cNvSpPr>
            <a:spLocks noChangeArrowheads="1"/>
          </p:cNvSpPr>
          <p:nvPr/>
        </p:nvSpPr>
        <p:spPr bwMode="auto">
          <a:xfrm>
            <a:off x="4475163" y="4106863"/>
            <a:ext cx="29654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6" name="矩形 9"/>
          <p:cNvSpPr>
            <a:spLocks noChangeArrowheads="1"/>
          </p:cNvSpPr>
          <p:nvPr/>
        </p:nvSpPr>
        <p:spPr bwMode="auto">
          <a:xfrm>
            <a:off x="5173663" y="3495675"/>
            <a:ext cx="15414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a:latin typeface="微软雅黑" panose="020B0503020204020204" pitchFamily="34" charset="-122"/>
              </a:rPr>
              <a:t>陶宇</a:t>
            </a:r>
          </a:p>
        </p:txBody>
      </p:sp>
      <p:sp>
        <p:nvSpPr>
          <p:cNvPr id="7" name="TextBox 17"/>
          <p:cNvSpPr txBox="1"/>
          <p:nvPr/>
        </p:nvSpPr>
        <p:spPr>
          <a:xfrm>
            <a:off x="4343400" y="4810125"/>
            <a:ext cx="3265488" cy="923330"/>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负责用户界面模块、</a:t>
            </a:r>
            <a:r>
              <a:rPr lang="zh-CN" altLang="en-US" dirty="0">
                <a:solidFill>
                  <a:schemeClr val="accent1">
                    <a:lumMod val="50000"/>
                  </a:schemeClr>
                </a:solidFill>
              </a:rPr>
              <a:t>文件管理</a:t>
            </a:r>
            <a:r>
              <a:rPr lang="zh-CN" altLang="en-US" dirty="0" smtClean="0">
                <a:solidFill>
                  <a:schemeClr val="accent1">
                    <a:lumMod val="50000"/>
                  </a:schemeClr>
                </a:solidFill>
              </a:rPr>
              <a:t>模块、文档的撰写、视频</a:t>
            </a:r>
            <a:r>
              <a:rPr lang="en-US" altLang="zh-CN" dirty="0" smtClean="0">
                <a:solidFill>
                  <a:schemeClr val="accent1">
                    <a:lumMod val="50000"/>
                  </a:schemeClr>
                </a:solidFill>
              </a:rPr>
              <a:t>PPT</a:t>
            </a:r>
            <a:r>
              <a:rPr lang="zh-CN" altLang="en-US" dirty="0" smtClean="0">
                <a:solidFill>
                  <a:schemeClr val="accent1">
                    <a:lumMod val="50000"/>
                  </a:schemeClr>
                </a:solidFill>
              </a:rPr>
              <a:t>制作。</a:t>
            </a:r>
            <a:endParaRPr lang="zh-CN" altLang="en-US" dirty="0">
              <a:solidFill>
                <a:schemeClr val="accent1">
                  <a:lumMod val="50000"/>
                </a:schemeClr>
              </a:solidFill>
            </a:endParaRPr>
          </a:p>
        </p:txBody>
      </p:sp>
      <p:sp>
        <p:nvSpPr>
          <p:cNvPr id="8" name="矩形 7"/>
          <p:cNvSpPr>
            <a:spLocks noChangeArrowheads="1"/>
          </p:cNvSpPr>
          <p:nvPr/>
        </p:nvSpPr>
        <p:spPr bwMode="auto">
          <a:xfrm>
            <a:off x="8053388" y="4106863"/>
            <a:ext cx="2967037"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9" name="矩形 9"/>
          <p:cNvSpPr>
            <a:spLocks noChangeArrowheads="1"/>
          </p:cNvSpPr>
          <p:nvPr/>
        </p:nvSpPr>
        <p:spPr bwMode="auto">
          <a:xfrm>
            <a:off x="8763000" y="3500438"/>
            <a:ext cx="1541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400" b="1" dirty="0" smtClean="0">
                <a:latin typeface="微软雅黑" panose="020B0503020204020204" pitchFamily="34" charset="-122"/>
              </a:rPr>
              <a:t>丁翰雯</a:t>
            </a:r>
            <a:endParaRPr lang="zh-CN" altLang="en-US" sz="2400" b="1" dirty="0">
              <a:latin typeface="微软雅黑" panose="020B0503020204020204" pitchFamily="34" charset="-122"/>
            </a:endParaRPr>
          </a:p>
        </p:txBody>
      </p:sp>
      <p:sp>
        <p:nvSpPr>
          <p:cNvPr id="10" name="TextBox 22"/>
          <p:cNvSpPr txBox="1"/>
          <p:nvPr/>
        </p:nvSpPr>
        <p:spPr>
          <a:xfrm>
            <a:off x="7932738" y="4816475"/>
            <a:ext cx="3265487" cy="646331"/>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a:t>
            </a:r>
            <a:r>
              <a:rPr lang="en-US" altLang="zh-CN" dirty="0" smtClean="0">
                <a:solidFill>
                  <a:schemeClr val="accent1">
                    <a:lumMod val="50000"/>
                  </a:schemeClr>
                </a:solidFill>
              </a:rPr>
              <a:t>WIFI</a:t>
            </a:r>
            <a:r>
              <a:rPr lang="zh-CN" altLang="en-US" dirty="0" smtClean="0">
                <a:solidFill>
                  <a:schemeClr val="accent1">
                    <a:lumMod val="50000"/>
                  </a:schemeClr>
                </a:solidFill>
              </a:rPr>
              <a:t>探针远程控制、接收服务器模块、</a:t>
            </a:r>
            <a:r>
              <a:rPr lang="en-US" altLang="zh-CN" dirty="0" smtClean="0">
                <a:solidFill>
                  <a:schemeClr val="accent1">
                    <a:lumMod val="50000"/>
                  </a:schemeClr>
                </a:solidFill>
              </a:rPr>
              <a:t>Tomcat</a:t>
            </a:r>
            <a:r>
              <a:rPr lang="zh-CN" altLang="en-US" dirty="0" smtClean="0">
                <a:solidFill>
                  <a:schemeClr val="accent1">
                    <a:lumMod val="50000"/>
                  </a:schemeClr>
                </a:solidFill>
              </a:rPr>
              <a:t>集群模块。</a:t>
            </a:r>
            <a:endParaRPr lang="zh-CN" altLang="en-US" dirty="0">
              <a:solidFill>
                <a:schemeClr val="accent1">
                  <a:lumMod val="50000"/>
                </a:schemeClr>
              </a:solidFill>
            </a:endParaRPr>
          </a:p>
        </p:txBody>
      </p:sp>
      <p:grpSp>
        <p:nvGrpSpPr>
          <p:cNvPr id="11" name="组合 7"/>
          <p:cNvGrpSpPr>
            <a:grpSpLocks/>
          </p:cNvGrpSpPr>
          <p:nvPr/>
        </p:nvGrpSpPr>
        <p:grpSpPr bwMode="auto">
          <a:xfrm>
            <a:off x="1204913" y="1028700"/>
            <a:ext cx="2301875" cy="2308225"/>
            <a:chOff x="6609209" y="790981"/>
            <a:chExt cx="2301875" cy="2308226"/>
          </a:xfrm>
        </p:grpSpPr>
        <p:sp>
          <p:nvSpPr>
            <p:cNvPr id="12"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Freeform 10"/>
          <p:cNvSpPr>
            <a:spLocks noEditPoints="1"/>
          </p:cNvSpPr>
          <p:nvPr/>
        </p:nvSpPr>
        <p:spPr bwMode="auto">
          <a:xfrm>
            <a:off x="1670050" y="1400175"/>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组合 7"/>
          <p:cNvGrpSpPr>
            <a:grpSpLocks/>
          </p:cNvGrpSpPr>
          <p:nvPr/>
        </p:nvGrpSpPr>
        <p:grpSpPr bwMode="auto">
          <a:xfrm>
            <a:off x="8402638" y="903288"/>
            <a:ext cx="2301875" cy="2308225"/>
            <a:chOff x="6609209" y="790981"/>
            <a:chExt cx="2301875" cy="2308226"/>
          </a:xfrm>
        </p:grpSpPr>
        <p:sp>
          <p:nvSpPr>
            <p:cNvPr id="16"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7"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0"/>
          <p:cNvSpPr>
            <a:spLocks noEditPoints="1"/>
          </p:cNvSpPr>
          <p:nvPr/>
        </p:nvSpPr>
        <p:spPr bwMode="auto">
          <a:xfrm>
            <a:off x="8867775" y="1274763"/>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 name="组合 7"/>
          <p:cNvGrpSpPr>
            <a:grpSpLocks/>
          </p:cNvGrpSpPr>
          <p:nvPr/>
        </p:nvGrpSpPr>
        <p:grpSpPr bwMode="auto">
          <a:xfrm>
            <a:off x="4803775" y="903288"/>
            <a:ext cx="2301875" cy="2308225"/>
            <a:chOff x="6609209" y="790981"/>
            <a:chExt cx="2301875" cy="2308226"/>
          </a:xfrm>
        </p:grpSpPr>
        <p:sp>
          <p:nvSpPr>
            <p:cNvPr id="20"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1"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Freeform 10"/>
          <p:cNvSpPr>
            <a:spLocks noEditPoints="1"/>
          </p:cNvSpPr>
          <p:nvPr/>
        </p:nvSpPr>
        <p:spPr bwMode="auto">
          <a:xfrm>
            <a:off x="5268913" y="1274763"/>
            <a:ext cx="1370012"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8880644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需求分析</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719040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1"/>
          <p:cNvSpPr>
            <a:spLocks noChangeArrowheads="1"/>
          </p:cNvSpPr>
          <p:nvPr/>
        </p:nvSpPr>
        <p:spPr bwMode="auto">
          <a:xfrm>
            <a:off x="355" y="199234"/>
            <a:ext cx="152355" cy="488874"/>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Freeform 19"/>
          <p:cNvSpPr>
            <a:spLocks/>
          </p:cNvSpPr>
          <p:nvPr/>
        </p:nvSpPr>
        <p:spPr bwMode="auto">
          <a:xfrm>
            <a:off x="3760033" y="5183866"/>
            <a:ext cx="2706343" cy="204878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4" name="Freeform 20"/>
          <p:cNvSpPr>
            <a:spLocks/>
          </p:cNvSpPr>
          <p:nvPr/>
        </p:nvSpPr>
        <p:spPr bwMode="auto">
          <a:xfrm>
            <a:off x="6301458" y="5249409"/>
            <a:ext cx="1968442" cy="77384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5" name="Freeform 21"/>
          <p:cNvSpPr>
            <a:spLocks/>
          </p:cNvSpPr>
          <p:nvPr/>
        </p:nvSpPr>
        <p:spPr bwMode="auto">
          <a:xfrm>
            <a:off x="6557294" y="2657241"/>
            <a:ext cx="1797180" cy="73367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6" name="Freeform 22"/>
          <p:cNvSpPr>
            <a:spLocks/>
          </p:cNvSpPr>
          <p:nvPr/>
        </p:nvSpPr>
        <p:spPr bwMode="auto">
          <a:xfrm>
            <a:off x="5267554" y="3555832"/>
            <a:ext cx="780188" cy="18035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7" name="Freeform 23"/>
          <p:cNvSpPr>
            <a:spLocks/>
          </p:cNvSpPr>
          <p:nvPr/>
        </p:nvSpPr>
        <p:spPr bwMode="auto">
          <a:xfrm>
            <a:off x="6912501" y="4175330"/>
            <a:ext cx="2186216" cy="1748552"/>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8" name="Freeform 24"/>
          <p:cNvSpPr>
            <a:spLocks/>
          </p:cNvSpPr>
          <p:nvPr/>
        </p:nvSpPr>
        <p:spPr bwMode="auto">
          <a:xfrm>
            <a:off x="4574053" y="2063116"/>
            <a:ext cx="1892325" cy="73367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9" name="Freeform 25"/>
          <p:cNvSpPr>
            <a:spLocks/>
          </p:cNvSpPr>
          <p:nvPr/>
        </p:nvSpPr>
        <p:spPr bwMode="auto">
          <a:xfrm>
            <a:off x="4404905" y="3955439"/>
            <a:ext cx="1482146" cy="7548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0" name="Freeform 26"/>
          <p:cNvSpPr>
            <a:spLocks/>
          </p:cNvSpPr>
          <p:nvPr/>
        </p:nvSpPr>
        <p:spPr bwMode="auto">
          <a:xfrm>
            <a:off x="5887051" y="2832732"/>
            <a:ext cx="754817" cy="14821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1" name="Freeform 27"/>
          <p:cNvSpPr>
            <a:spLocks/>
          </p:cNvSpPr>
          <p:nvPr/>
        </p:nvSpPr>
        <p:spPr bwMode="auto">
          <a:xfrm>
            <a:off x="6377575" y="1414015"/>
            <a:ext cx="759045" cy="14821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2" name="椭圆 81"/>
          <p:cNvSpPr/>
          <p:nvPr/>
        </p:nvSpPr>
        <p:spPr>
          <a:xfrm>
            <a:off x="3546773" y="513312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3" name="椭圆 82"/>
          <p:cNvSpPr/>
          <p:nvPr/>
        </p:nvSpPr>
        <p:spPr>
          <a:xfrm>
            <a:off x="4308347" y="3619511"/>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4" name="椭圆 83"/>
          <p:cNvSpPr/>
          <p:nvPr/>
        </p:nvSpPr>
        <p:spPr>
          <a:xfrm>
            <a:off x="8859512" y="4088645"/>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5" name="椭圆 84"/>
          <p:cNvSpPr/>
          <p:nvPr/>
        </p:nvSpPr>
        <p:spPr>
          <a:xfrm>
            <a:off x="8016880" y="235528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6" name="椭圆 85"/>
          <p:cNvSpPr/>
          <p:nvPr/>
        </p:nvSpPr>
        <p:spPr>
          <a:xfrm>
            <a:off x="4455943" y="1712600"/>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7" name="TextBox 22"/>
          <p:cNvSpPr txBox="1"/>
          <p:nvPr/>
        </p:nvSpPr>
        <p:spPr>
          <a:xfrm>
            <a:off x="340239" y="4465256"/>
            <a:ext cx="3406845" cy="1650452"/>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使用</a:t>
            </a:r>
            <a:r>
              <a:rPr lang="en-US" altLang="zh-CN" sz="2250" noProof="1">
                <a:latin typeface="微软雅黑" pitchFamily="34" charset="-122"/>
                <a:ea typeface="微软雅黑" pitchFamily="34" charset="-122"/>
              </a:rPr>
              <a:t>WIFI</a:t>
            </a:r>
            <a:r>
              <a:rPr lang="zh-CN" altLang="en-US" sz="2250" noProof="1">
                <a:latin typeface="微软雅黑" pitchFamily="34" charset="-122"/>
                <a:ea typeface="微软雅黑" pitchFamily="34" charset="-122"/>
              </a:rPr>
              <a:t>探针对顾客进行</a:t>
            </a:r>
            <a:r>
              <a:rPr lang="en-US" altLang="zh-CN" sz="2250" noProof="1">
                <a:latin typeface="微软雅黑" pitchFamily="34" charset="-122"/>
                <a:ea typeface="微软雅黑" pitchFamily="34" charset="-122"/>
              </a:rPr>
              <a:t>3</a:t>
            </a:r>
            <a:r>
              <a:rPr lang="zh-CN" altLang="en-US" sz="2250" noProof="1">
                <a:latin typeface="微软雅黑" pitchFamily="34" charset="-122"/>
                <a:ea typeface="微软雅黑" pitchFamily="34" charset="-122"/>
              </a:rPr>
              <a:t>秒一次的手机的</a:t>
            </a:r>
            <a:r>
              <a:rPr lang="en-US" altLang="zh-CN" sz="2250" noProof="1">
                <a:latin typeface="微软雅黑" pitchFamily="34" charset="-122"/>
                <a:ea typeface="微软雅黑" pitchFamily="34" charset="-122"/>
              </a:rPr>
              <a:t>mac</a:t>
            </a:r>
            <a:r>
              <a:rPr lang="zh-CN" altLang="en-US" sz="2250" noProof="1">
                <a:latin typeface="微软雅黑" pitchFamily="34" charset="-122"/>
                <a:ea typeface="微软雅黑" pitchFamily="34" charset="-122"/>
              </a:rPr>
              <a:t>地址数据采集、分析</a:t>
            </a:r>
            <a:endParaRPr lang="en-US" altLang="zh-CN" sz="2250" noProof="1">
              <a:latin typeface="微软雅黑" pitchFamily="34" charset="-122"/>
              <a:ea typeface="微软雅黑" pitchFamily="34" charset="-122"/>
            </a:endParaRPr>
          </a:p>
        </p:txBody>
      </p:sp>
      <p:sp>
        <p:nvSpPr>
          <p:cNvPr id="88" name="TextBox 22"/>
          <p:cNvSpPr txBox="1"/>
          <p:nvPr/>
        </p:nvSpPr>
        <p:spPr>
          <a:xfrm>
            <a:off x="1831545" y="3065483"/>
            <a:ext cx="2995591" cy="1069908"/>
          </a:xfrm>
          <a:prstGeom prst="rect">
            <a:avLst/>
          </a:prstGeom>
          <a:noFill/>
        </p:spPr>
        <p:txBody>
          <a:bodyPr wrap="square" rtlCol="0">
            <a:spAutoFit/>
          </a:bodyPr>
          <a:lstStyle/>
          <a:p>
            <a:pPr lvl="0">
              <a:lnSpc>
                <a:spcPct val="150000"/>
              </a:lnSpc>
              <a:spcAft>
                <a:spcPct val="40000"/>
              </a:spcAft>
              <a:buClr>
                <a:srgbClr val="292929"/>
              </a:buClr>
            </a:pPr>
            <a:r>
              <a:rPr lang="zh-CN" altLang="en-US" sz="2250" noProof="1">
                <a:latin typeface="微软雅黑" pitchFamily="34" charset="-122"/>
                <a:ea typeface="微软雅黑" pitchFamily="34" charset="-122"/>
              </a:rPr>
              <a:t>要求分析得出实时的客流量及变化趋势</a:t>
            </a:r>
          </a:p>
        </p:txBody>
      </p:sp>
      <p:sp>
        <p:nvSpPr>
          <p:cNvPr id="89" name="TextBox 22"/>
          <p:cNvSpPr txBox="1"/>
          <p:nvPr/>
        </p:nvSpPr>
        <p:spPr>
          <a:xfrm>
            <a:off x="9021663" y="3471203"/>
            <a:ext cx="3126521"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要求分析得出顾客活跃度（高中低、沉睡）</a:t>
            </a:r>
          </a:p>
        </p:txBody>
      </p:sp>
      <p:sp>
        <p:nvSpPr>
          <p:cNvPr id="90" name="TextBox 22"/>
          <p:cNvSpPr txBox="1"/>
          <p:nvPr/>
        </p:nvSpPr>
        <p:spPr>
          <a:xfrm>
            <a:off x="8178846" y="1720380"/>
            <a:ext cx="2885787"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要求分析得出顾客的来访周期</a:t>
            </a:r>
            <a:r>
              <a:rPr lang="en-US" altLang="zh-CN" sz="2250" noProof="1">
                <a:latin typeface="微软雅黑" pitchFamily="34" charset="-122"/>
                <a:ea typeface="微软雅黑" pitchFamily="34" charset="-122"/>
              </a:rPr>
              <a:t>,</a:t>
            </a:r>
            <a:r>
              <a:rPr lang="zh-CN" altLang="en-US" sz="2250" noProof="1">
                <a:latin typeface="微软雅黑" pitchFamily="34" charset="-122"/>
                <a:ea typeface="微软雅黑" pitchFamily="34" charset="-122"/>
              </a:rPr>
              <a:t>驻店时长</a:t>
            </a:r>
          </a:p>
        </p:txBody>
      </p:sp>
      <p:sp>
        <p:nvSpPr>
          <p:cNvPr id="91" name="TextBox 22"/>
          <p:cNvSpPr txBox="1"/>
          <p:nvPr/>
        </p:nvSpPr>
        <p:spPr>
          <a:xfrm>
            <a:off x="1403059" y="1097670"/>
            <a:ext cx="3131521" cy="1131079"/>
          </a:xfrm>
          <a:prstGeom prst="rect">
            <a:avLst/>
          </a:prstGeom>
          <a:noFill/>
        </p:spPr>
        <p:txBody>
          <a:bodyPr wrap="square" rtlCol="0">
            <a:spAutoFit/>
          </a:bodyPr>
          <a:lstStyle/>
          <a:p>
            <a:pPr>
              <a:lnSpc>
                <a:spcPct val="150000"/>
              </a:lnSpc>
              <a:spcAft>
                <a:spcPct val="40000"/>
              </a:spcAft>
              <a:buClr>
                <a:srgbClr val="292929"/>
              </a:buClr>
            </a:pPr>
            <a:r>
              <a:rPr lang="zh-CN" altLang="en-US" sz="2250" noProof="1" smtClean="0">
                <a:latin typeface="微软雅黑" pitchFamily="34" charset="-122"/>
                <a:ea typeface="微软雅黑" pitchFamily="34" charset="-122"/>
              </a:rPr>
              <a:t>要求</a:t>
            </a:r>
            <a:r>
              <a:rPr lang="zh-CN" altLang="en-US" sz="2250" noProof="1">
                <a:latin typeface="微软雅黑" pitchFamily="34" charset="-122"/>
                <a:ea typeface="微软雅黑" pitchFamily="34" charset="-122"/>
              </a:rPr>
              <a:t>分析实时的入</a:t>
            </a:r>
            <a:r>
              <a:rPr lang="zh-CN" altLang="en-US" sz="2250" noProof="1" smtClean="0">
                <a:latin typeface="微软雅黑" pitchFamily="34" charset="-122"/>
                <a:ea typeface="微软雅黑" pitchFamily="34" charset="-122"/>
              </a:rPr>
              <a:t>店 </a:t>
            </a:r>
            <a:r>
              <a:rPr lang="en-US" altLang="zh-CN" sz="2250" noProof="1">
                <a:latin typeface="微软雅黑" pitchFamily="34" charset="-122"/>
                <a:ea typeface="微软雅黑" pitchFamily="34" charset="-122"/>
              </a:rPr>
              <a:t> </a:t>
            </a:r>
            <a:r>
              <a:rPr lang="en-US" altLang="zh-CN" sz="2250" noProof="1" smtClean="0">
                <a:latin typeface="微软雅黑" pitchFamily="34" charset="-122"/>
                <a:ea typeface="微软雅黑" pitchFamily="34" charset="-122"/>
              </a:rPr>
              <a:t> </a:t>
            </a:r>
            <a:r>
              <a:rPr lang="zh-CN" altLang="en-US" sz="2250" noProof="1" smtClean="0">
                <a:latin typeface="微软雅黑" pitchFamily="34" charset="-122"/>
                <a:ea typeface="微软雅黑" pitchFamily="34" charset="-122"/>
              </a:rPr>
              <a:t>量</a:t>
            </a:r>
            <a:r>
              <a:rPr lang="zh-CN" altLang="en-US" sz="2250" noProof="1">
                <a:latin typeface="微软雅黑" pitchFamily="34" charset="-122"/>
                <a:ea typeface="微软雅黑" pitchFamily="34" charset="-122"/>
              </a:rPr>
              <a:t>、入店率及变化趋势</a:t>
            </a:r>
          </a:p>
        </p:txBody>
      </p:sp>
      <p:sp>
        <p:nvSpPr>
          <p:cNvPr id="23" name="椭圆 22"/>
          <p:cNvSpPr/>
          <p:nvPr/>
        </p:nvSpPr>
        <p:spPr>
          <a:xfrm>
            <a:off x="7902008" y="495763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 name="文本框 1"/>
          <p:cNvSpPr txBox="1"/>
          <p:nvPr/>
        </p:nvSpPr>
        <p:spPr>
          <a:xfrm>
            <a:off x="8387905" y="4957633"/>
            <a:ext cx="2077934" cy="1546577"/>
          </a:xfrm>
          <a:prstGeom prst="rect">
            <a:avLst/>
          </a:prstGeom>
          <a:noFill/>
        </p:spPr>
        <p:txBody>
          <a:bodyPr wrap="square" rtlCol="0">
            <a:spAutoFit/>
          </a:bodyPr>
          <a:lstStyle/>
          <a:p>
            <a:pPr algn="r">
              <a:lnSpc>
                <a:spcPct val="150000"/>
              </a:lnSpc>
              <a:spcAft>
                <a:spcPct val="40000"/>
              </a:spcAft>
              <a:buClr>
                <a:srgbClr val="292929"/>
              </a:buClr>
            </a:pPr>
            <a:r>
              <a:rPr lang="zh-CN" altLang="en-US" sz="2250" dirty="0">
                <a:latin typeface="微软雅黑" pitchFamily="34" charset="-122"/>
                <a:ea typeface="微软雅黑" pitchFamily="34" charset="-122"/>
              </a:rPr>
              <a:t>要求实时分析</a:t>
            </a:r>
            <a:r>
              <a:rPr lang="zh-CN" altLang="en-US" sz="2250" dirty="0" smtClean="0">
                <a:latin typeface="微软雅黑" pitchFamily="34" charset="-122"/>
                <a:ea typeface="微软雅黑" pitchFamily="34" charset="-122"/>
              </a:rPr>
              <a:t>深访、跳出率</a:t>
            </a:r>
            <a:endParaRPr lang="zh-CN" altLang="en-US" sz="2250" dirty="0">
              <a:latin typeface="微软雅黑" pitchFamily="34" charset="-122"/>
              <a:ea typeface="微软雅黑" pitchFamily="34" charset="-122"/>
            </a:endParaRPr>
          </a:p>
          <a:p>
            <a:endParaRPr lang="zh-CN" altLang="en-US" dirty="0"/>
          </a:p>
        </p:txBody>
      </p:sp>
      <p:sp>
        <p:nvSpPr>
          <p:cNvPr id="3" name="文本框 2"/>
          <p:cNvSpPr txBox="1"/>
          <p:nvPr/>
        </p:nvSpPr>
        <p:spPr>
          <a:xfrm>
            <a:off x="7028703" y="744924"/>
            <a:ext cx="3389205" cy="1027204"/>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新老顾客实时人数及比例</a:t>
            </a:r>
          </a:p>
          <a:p>
            <a:endParaRPr lang="zh-CN" altLang="en-US" dirty="0"/>
          </a:p>
        </p:txBody>
      </p:sp>
      <p:sp>
        <p:nvSpPr>
          <p:cNvPr id="26" name="椭圆 25"/>
          <p:cNvSpPr/>
          <p:nvPr/>
        </p:nvSpPr>
        <p:spPr>
          <a:xfrm>
            <a:off x="7003417" y="130687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总体要求</a:t>
            </a:r>
            <a:endPar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827948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80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250"/>
                                        <p:tgtEl>
                                          <p:spTgt spid="74"/>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250"/>
                                        <p:tgtEl>
                                          <p:spTgt spid="7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250"/>
                                        <p:tgtEl>
                                          <p:spTgt spid="76"/>
                                        </p:tgtEl>
                                      </p:cBhvr>
                                    </p:animEffect>
                                  </p:childTnLst>
                                </p:cTn>
                              </p:par>
                              <p:par>
                                <p:cTn id="21" presetID="22" presetClass="entr" presetSubtype="2" fill="hold" grpId="0" nodeType="withEffect">
                                  <p:stCondLst>
                                    <p:cond delay="80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250"/>
                                        <p:tgtEl>
                                          <p:spTgt spid="79"/>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250"/>
                                        <p:tgtEl>
                                          <p:spTgt spid="80"/>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250"/>
                                        <p:tgtEl>
                                          <p:spTgt spid="75"/>
                                        </p:tgtEl>
                                      </p:cBhvr>
                                    </p:animEffect>
                                  </p:childTnLst>
                                </p:cTn>
                              </p:par>
                              <p:par>
                                <p:cTn id="30" presetID="22" presetClass="entr" presetSubtype="4" fill="hold" grpId="0" nodeType="withEffect">
                                  <p:stCondLst>
                                    <p:cond delay="80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250"/>
                                        <p:tgtEl>
                                          <p:spTgt spid="8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250"/>
                                        <p:tgtEl>
                                          <p:spTgt spid="78"/>
                                        </p:tgtEl>
                                      </p:cBhvr>
                                    </p:animEffect>
                                  </p:childTnLst>
                                </p:cTn>
                              </p:par>
                              <p:par>
                                <p:cTn id="36" presetID="53" presetClass="entr" presetSubtype="16" fill="hold" grpId="0" nodeType="withEffect">
                                  <p:stCondLst>
                                    <p:cond delay="8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250" fill="hold"/>
                                        <p:tgtEl>
                                          <p:spTgt spid="82"/>
                                        </p:tgtEl>
                                        <p:attrNameLst>
                                          <p:attrName>ppt_w</p:attrName>
                                        </p:attrNameLst>
                                      </p:cBhvr>
                                      <p:tavLst>
                                        <p:tav tm="0">
                                          <p:val>
                                            <p:fltVal val="0"/>
                                          </p:val>
                                        </p:tav>
                                        <p:tav tm="100000">
                                          <p:val>
                                            <p:strVal val="#ppt_w"/>
                                          </p:val>
                                        </p:tav>
                                      </p:tavLst>
                                    </p:anim>
                                    <p:anim calcmode="lin" valueType="num">
                                      <p:cBhvr>
                                        <p:cTn id="39" dur="250" fill="hold"/>
                                        <p:tgtEl>
                                          <p:spTgt spid="82"/>
                                        </p:tgtEl>
                                        <p:attrNameLst>
                                          <p:attrName>ppt_h</p:attrName>
                                        </p:attrNameLst>
                                      </p:cBhvr>
                                      <p:tavLst>
                                        <p:tav tm="0">
                                          <p:val>
                                            <p:fltVal val="0"/>
                                          </p:val>
                                        </p:tav>
                                        <p:tav tm="100000">
                                          <p:val>
                                            <p:strVal val="#ppt_h"/>
                                          </p:val>
                                        </p:tav>
                                      </p:tavLst>
                                    </p:anim>
                                    <p:animEffect transition="in" filter="fade">
                                      <p:cBhvr>
                                        <p:cTn id="40" dur="250"/>
                                        <p:tgtEl>
                                          <p:spTgt spid="82"/>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250" fill="hold"/>
                                        <p:tgtEl>
                                          <p:spTgt spid="84"/>
                                        </p:tgtEl>
                                        <p:attrNameLst>
                                          <p:attrName>ppt_w</p:attrName>
                                        </p:attrNameLst>
                                      </p:cBhvr>
                                      <p:tavLst>
                                        <p:tav tm="0">
                                          <p:val>
                                            <p:fltVal val="0"/>
                                          </p:val>
                                        </p:tav>
                                        <p:tav tm="100000">
                                          <p:val>
                                            <p:strVal val="#ppt_w"/>
                                          </p:val>
                                        </p:tav>
                                      </p:tavLst>
                                    </p:anim>
                                    <p:anim calcmode="lin" valueType="num">
                                      <p:cBhvr>
                                        <p:cTn id="44" dur="250" fill="hold"/>
                                        <p:tgtEl>
                                          <p:spTgt spid="84"/>
                                        </p:tgtEl>
                                        <p:attrNameLst>
                                          <p:attrName>ppt_h</p:attrName>
                                        </p:attrNameLst>
                                      </p:cBhvr>
                                      <p:tavLst>
                                        <p:tav tm="0">
                                          <p:val>
                                            <p:fltVal val="0"/>
                                          </p:val>
                                        </p:tav>
                                        <p:tav tm="100000">
                                          <p:val>
                                            <p:strVal val="#ppt_h"/>
                                          </p:val>
                                        </p:tav>
                                      </p:tavLst>
                                    </p:anim>
                                    <p:animEffect transition="in" filter="fade">
                                      <p:cBhvr>
                                        <p:cTn id="45" dur="250"/>
                                        <p:tgtEl>
                                          <p:spTgt spid="84"/>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85"/>
                                        </p:tgtEl>
                                        <p:attrNameLst>
                                          <p:attrName>style.visibility</p:attrName>
                                        </p:attrNameLst>
                                      </p:cBhvr>
                                      <p:to>
                                        <p:strVal val="visible"/>
                                      </p:to>
                                    </p:set>
                                    <p:anim calcmode="lin" valueType="num">
                                      <p:cBhvr>
                                        <p:cTn id="48" dur="250" fill="hold"/>
                                        <p:tgtEl>
                                          <p:spTgt spid="85"/>
                                        </p:tgtEl>
                                        <p:attrNameLst>
                                          <p:attrName>ppt_w</p:attrName>
                                        </p:attrNameLst>
                                      </p:cBhvr>
                                      <p:tavLst>
                                        <p:tav tm="0">
                                          <p:val>
                                            <p:fltVal val="0"/>
                                          </p:val>
                                        </p:tav>
                                        <p:tav tm="100000">
                                          <p:val>
                                            <p:strVal val="#ppt_w"/>
                                          </p:val>
                                        </p:tav>
                                      </p:tavLst>
                                    </p:anim>
                                    <p:anim calcmode="lin" valueType="num">
                                      <p:cBhvr>
                                        <p:cTn id="49" dur="250" fill="hold"/>
                                        <p:tgtEl>
                                          <p:spTgt spid="85"/>
                                        </p:tgtEl>
                                        <p:attrNameLst>
                                          <p:attrName>ppt_h</p:attrName>
                                        </p:attrNameLst>
                                      </p:cBhvr>
                                      <p:tavLst>
                                        <p:tav tm="0">
                                          <p:val>
                                            <p:fltVal val="0"/>
                                          </p:val>
                                        </p:tav>
                                        <p:tav tm="100000">
                                          <p:val>
                                            <p:strVal val="#ppt_h"/>
                                          </p:val>
                                        </p:tav>
                                      </p:tavLst>
                                    </p:anim>
                                    <p:animEffect transition="in" filter="fade">
                                      <p:cBhvr>
                                        <p:cTn id="50" dur="250"/>
                                        <p:tgtEl>
                                          <p:spTgt spid="85"/>
                                        </p:tgtEl>
                                      </p:cBhvr>
                                    </p:animEffect>
                                  </p:childTnLst>
                                </p:cTn>
                              </p:par>
                              <p:par>
                                <p:cTn id="51" presetID="53" presetClass="entr" presetSubtype="16" fill="hold" grpId="0" nodeType="withEffect">
                                  <p:stCondLst>
                                    <p:cond delay="8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250" fill="hold"/>
                                        <p:tgtEl>
                                          <p:spTgt spid="83"/>
                                        </p:tgtEl>
                                        <p:attrNameLst>
                                          <p:attrName>ppt_w</p:attrName>
                                        </p:attrNameLst>
                                      </p:cBhvr>
                                      <p:tavLst>
                                        <p:tav tm="0">
                                          <p:val>
                                            <p:fltVal val="0"/>
                                          </p:val>
                                        </p:tav>
                                        <p:tav tm="100000">
                                          <p:val>
                                            <p:strVal val="#ppt_w"/>
                                          </p:val>
                                        </p:tav>
                                      </p:tavLst>
                                    </p:anim>
                                    <p:anim calcmode="lin" valueType="num">
                                      <p:cBhvr>
                                        <p:cTn id="54" dur="250" fill="hold"/>
                                        <p:tgtEl>
                                          <p:spTgt spid="83"/>
                                        </p:tgtEl>
                                        <p:attrNameLst>
                                          <p:attrName>ppt_h</p:attrName>
                                        </p:attrNameLst>
                                      </p:cBhvr>
                                      <p:tavLst>
                                        <p:tav tm="0">
                                          <p:val>
                                            <p:fltVal val="0"/>
                                          </p:val>
                                        </p:tav>
                                        <p:tav tm="100000">
                                          <p:val>
                                            <p:strVal val="#ppt_h"/>
                                          </p:val>
                                        </p:tav>
                                      </p:tavLst>
                                    </p:anim>
                                    <p:animEffect transition="in" filter="fade">
                                      <p:cBhvr>
                                        <p:cTn id="55" dur="250"/>
                                        <p:tgtEl>
                                          <p:spTgt spid="83"/>
                                        </p:tgtEl>
                                      </p:cBhvr>
                                    </p:animEffect>
                                  </p:childTnLst>
                                </p:cTn>
                              </p:par>
                              <p:par>
                                <p:cTn id="56" presetID="53" presetClass="entr" presetSubtype="16" fill="hold" grpId="0" nodeType="withEffect">
                                  <p:stCondLst>
                                    <p:cond delay="800"/>
                                  </p:stCondLst>
                                  <p:childTnLst>
                                    <p:set>
                                      <p:cBhvr>
                                        <p:cTn id="57" dur="1" fill="hold">
                                          <p:stCondLst>
                                            <p:cond delay="0"/>
                                          </p:stCondLst>
                                        </p:cTn>
                                        <p:tgtEl>
                                          <p:spTgt spid="86"/>
                                        </p:tgtEl>
                                        <p:attrNameLst>
                                          <p:attrName>style.visibility</p:attrName>
                                        </p:attrNameLst>
                                      </p:cBhvr>
                                      <p:to>
                                        <p:strVal val="visible"/>
                                      </p:to>
                                    </p:set>
                                    <p:anim calcmode="lin" valueType="num">
                                      <p:cBhvr>
                                        <p:cTn id="58" dur="250" fill="hold"/>
                                        <p:tgtEl>
                                          <p:spTgt spid="86"/>
                                        </p:tgtEl>
                                        <p:attrNameLst>
                                          <p:attrName>ppt_w</p:attrName>
                                        </p:attrNameLst>
                                      </p:cBhvr>
                                      <p:tavLst>
                                        <p:tav tm="0">
                                          <p:val>
                                            <p:fltVal val="0"/>
                                          </p:val>
                                        </p:tav>
                                        <p:tav tm="100000">
                                          <p:val>
                                            <p:strVal val="#ppt_w"/>
                                          </p:val>
                                        </p:tav>
                                      </p:tavLst>
                                    </p:anim>
                                    <p:anim calcmode="lin" valueType="num">
                                      <p:cBhvr>
                                        <p:cTn id="59" dur="250" fill="hold"/>
                                        <p:tgtEl>
                                          <p:spTgt spid="86"/>
                                        </p:tgtEl>
                                        <p:attrNameLst>
                                          <p:attrName>ppt_h</p:attrName>
                                        </p:attrNameLst>
                                      </p:cBhvr>
                                      <p:tavLst>
                                        <p:tav tm="0">
                                          <p:val>
                                            <p:fltVal val="0"/>
                                          </p:val>
                                        </p:tav>
                                        <p:tav tm="100000">
                                          <p:val>
                                            <p:strVal val="#ppt_h"/>
                                          </p:val>
                                        </p:tav>
                                      </p:tavLst>
                                    </p:anim>
                                    <p:animEffect transition="in" filter="fade">
                                      <p:cBhvr>
                                        <p:cTn id="60" dur="250"/>
                                        <p:tgtEl>
                                          <p:spTgt spid="86"/>
                                        </p:tgtEl>
                                      </p:cBhvr>
                                    </p:animEffect>
                                  </p:childTnLst>
                                </p:cTn>
                              </p:par>
                              <p:par>
                                <p:cTn id="61" presetID="2" presetClass="entr" presetSubtype="8" decel="100000" fill="hold" grpId="0" nodeType="withEffect">
                                  <p:stCondLst>
                                    <p:cond delay="80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10" fill="hold"/>
                                        <p:tgtEl>
                                          <p:spTgt spid="87"/>
                                        </p:tgtEl>
                                        <p:attrNameLst>
                                          <p:attrName>ppt_x</p:attrName>
                                        </p:attrNameLst>
                                      </p:cBhvr>
                                      <p:tavLst>
                                        <p:tav tm="0">
                                          <p:val>
                                            <p:strVal val="0-#ppt_w/2"/>
                                          </p:val>
                                        </p:tav>
                                        <p:tav tm="100000">
                                          <p:val>
                                            <p:strVal val="#ppt_x"/>
                                          </p:val>
                                        </p:tav>
                                      </p:tavLst>
                                    </p:anim>
                                    <p:anim calcmode="lin" valueType="num">
                                      <p:cBhvr additive="base">
                                        <p:cTn id="64" dur="10" fill="hold"/>
                                        <p:tgtEl>
                                          <p:spTgt spid="8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250" fill="hold"/>
                                        <p:tgtEl>
                                          <p:spTgt spid="88"/>
                                        </p:tgtEl>
                                        <p:attrNameLst>
                                          <p:attrName>ppt_x</p:attrName>
                                        </p:attrNameLst>
                                      </p:cBhvr>
                                      <p:tavLst>
                                        <p:tav tm="0">
                                          <p:val>
                                            <p:strVal val="0-#ppt_w/2"/>
                                          </p:val>
                                        </p:tav>
                                        <p:tav tm="100000">
                                          <p:val>
                                            <p:strVal val="#ppt_x"/>
                                          </p:val>
                                        </p:tav>
                                      </p:tavLst>
                                    </p:anim>
                                    <p:anim calcmode="lin" valueType="num">
                                      <p:cBhvr additive="base">
                                        <p:cTn id="68" dur="25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80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250" fill="hold"/>
                                        <p:tgtEl>
                                          <p:spTgt spid="89"/>
                                        </p:tgtEl>
                                        <p:attrNameLst>
                                          <p:attrName>ppt_x</p:attrName>
                                        </p:attrNameLst>
                                      </p:cBhvr>
                                      <p:tavLst>
                                        <p:tav tm="0">
                                          <p:val>
                                            <p:strVal val="1+#ppt_w/2"/>
                                          </p:val>
                                        </p:tav>
                                        <p:tav tm="100000">
                                          <p:val>
                                            <p:strVal val="#ppt_x"/>
                                          </p:val>
                                        </p:tav>
                                      </p:tavLst>
                                    </p:anim>
                                    <p:anim calcmode="lin" valueType="num">
                                      <p:cBhvr additive="base">
                                        <p:cTn id="72" dur="250" fill="hold"/>
                                        <p:tgtEl>
                                          <p:spTgt spid="89"/>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80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250" fill="hold"/>
                                        <p:tgtEl>
                                          <p:spTgt spid="90"/>
                                        </p:tgtEl>
                                        <p:attrNameLst>
                                          <p:attrName>ppt_x</p:attrName>
                                        </p:attrNameLst>
                                      </p:cBhvr>
                                      <p:tavLst>
                                        <p:tav tm="0">
                                          <p:val>
                                            <p:strVal val="1+#ppt_w/2"/>
                                          </p:val>
                                        </p:tav>
                                        <p:tav tm="100000">
                                          <p:val>
                                            <p:strVal val="#ppt_x"/>
                                          </p:val>
                                        </p:tav>
                                      </p:tavLst>
                                    </p:anim>
                                    <p:anim calcmode="lin" valueType="num">
                                      <p:cBhvr additive="base">
                                        <p:cTn id="76" dur="25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800"/>
                                  </p:stCondLst>
                                  <p:childTnLst>
                                    <p:set>
                                      <p:cBhvr>
                                        <p:cTn id="78" dur="1" fill="hold">
                                          <p:stCondLst>
                                            <p:cond delay="0"/>
                                          </p:stCondLst>
                                        </p:cTn>
                                        <p:tgtEl>
                                          <p:spTgt spid="91"/>
                                        </p:tgtEl>
                                        <p:attrNameLst>
                                          <p:attrName>style.visibility</p:attrName>
                                        </p:attrNameLst>
                                      </p:cBhvr>
                                      <p:to>
                                        <p:strVal val="visible"/>
                                      </p:to>
                                    </p:set>
                                    <p:anim calcmode="lin" valueType="num">
                                      <p:cBhvr additive="base">
                                        <p:cTn id="79" dur="250" fill="hold"/>
                                        <p:tgtEl>
                                          <p:spTgt spid="91"/>
                                        </p:tgtEl>
                                        <p:attrNameLst>
                                          <p:attrName>ppt_x</p:attrName>
                                        </p:attrNameLst>
                                      </p:cBhvr>
                                      <p:tavLst>
                                        <p:tav tm="0">
                                          <p:val>
                                            <p:strVal val="0-#ppt_w/2"/>
                                          </p:val>
                                        </p:tav>
                                        <p:tav tm="100000">
                                          <p:val>
                                            <p:strVal val="#ppt_x"/>
                                          </p:val>
                                        </p:tav>
                                      </p:tavLst>
                                    </p:anim>
                                    <p:anim calcmode="lin" valueType="num">
                                      <p:cBhvr additive="base">
                                        <p:cTn id="80" dur="250" fill="hold"/>
                                        <p:tgtEl>
                                          <p:spTgt spid="91"/>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800"/>
                                  </p:stCondLst>
                                  <p:childTnLst>
                                    <p:set>
                                      <p:cBhvr>
                                        <p:cTn id="82" dur="1" fill="hold">
                                          <p:stCondLst>
                                            <p:cond delay="0"/>
                                          </p:stCondLst>
                                        </p:cTn>
                                        <p:tgtEl>
                                          <p:spTgt spid="23"/>
                                        </p:tgtEl>
                                        <p:attrNameLst>
                                          <p:attrName>style.visibility</p:attrName>
                                        </p:attrNameLst>
                                      </p:cBhvr>
                                      <p:to>
                                        <p:strVal val="visible"/>
                                      </p:to>
                                    </p:set>
                                    <p:anim calcmode="lin" valueType="num">
                                      <p:cBhvr>
                                        <p:cTn id="83" dur="250" fill="hold"/>
                                        <p:tgtEl>
                                          <p:spTgt spid="23"/>
                                        </p:tgtEl>
                                        <p:attrNameLst>
                                          <p:attrName>ppt_w</p:attrName>
                                        </p:attrNameLst>
                                      </p:cBhvr>
                                      <p:tavLst>
                                        <p:tav tm="0">
                                          <p:val>
                                            <p:fltVal val="0"/>
                                          </p:val>
                                        </p:tav>
                                        <p:tav tm="100000">
                                          <p:val>
                                            <p:strVal val="#ppt_w"/>
                                          </p:val>
                                        </p:tav>
                                      </p:tavLst>
                                    </p:anim>
                                    <p:anim calcmode="lin" valueType="num">
                                      <p:cBhvr>
                                        <p:cTn id="84" dur="250" fill="hold"/>
                                        <p:tgtEl>
                                          <p:spTgt spid="23"/>
                                        </p:tgtEl>
                                        <p:attrNameLst>
                                          <p:attrName>ppt_h</p:attrName>
                                        </p:attrNameLst>
                                      </p:cBhvr>
                                      <p:tavLst>
                                        <p:tav tm="0">
                                          <p:val>
                                            <p:fltVal val="0"/>
                                          </p:val>
                                        </p:tav>
                                        <p:tav tm="100000">
                                          <p:val>
                                            <p:strVal val="#ppt_h"/>
                                          </p:val>
                                        </p:tav>
                                      </p:tavLst>
                                    </p:anim>
                                    <p:animEffect transition="in" filter="fade">
                                      <p:cBhvr>
                                        <p:cTn id="85" dur="250"/>
                                        <p:tgtEl>
                                          <p:spTgt spid="23"/>
                                        </p:tgtEl>
                                      </p:cBhvr>
                                    </p:animEffect>
                                  </p:childTnLst>
                                </p:cTn>
                              </p:par>
                              <p:par>
                                <p:cTn id="86" presetID="53" presetClass="entr" presetSubtype="16" fill="hold" grpId="0" nodeType="withEffect">
                                  <p:stCondLst>
                                    <p:cond delay="8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250" fill="hold"/>
                                        <p:tgtEl>
                                          <p:spTgt spid="26"/>
                                        </p:tgtEl>
                                        <p:attrNameLst>
                                          <p:attrName>ppt_w</p:attrName>
                                        </p:attrNameLst>
                                      </p:cBhvr>
                                      <p:tavLst>
                                        <p:tav tm="0">
                                          <p:val>
                                            <p:fltVal val="0"/>
                                          </p:val>
                                        </p:tav>
                                        <p:tav tm="100000">
                                          <p:val>
                                            <p:strVal val="#ppt_w"/>
                                          </p:val>
                                        </p:tav>
                                      </p:tavLst>
                                    </p:anim>
                                    <p:anim calcmode="lin" valueType="num">
                                      <p:cBhvr>
                                        <p:cTn id="89" dur="250" fill="hold"/>
                                        <p:tgtEl>
                                          <p:spTgt spid="26"/>
                                        </p:tgtEl>
                                        <p:attrNameLst>
                                          <p:attrName>ppt_h</p:attrName>
                                        </p:attrNameLst>
                                      </p:cBhvr>
                                      <p:tavLst>
                                        <p:tav tm="0">
                                          <p:val>
                                            <p:fltVal val="0"/>
                                          </p:val>
                                        </p:tav>
                                        <p:tav tm="100000">
                                          <p:val>
                                            <p:strVal val="#ppt_h"/>
                                          </p:val>
                                        </p:tav>
                                      </p:tavLst>
                                    </p:anim>
                                    <p:animEffect transition="in" filter="fade">
                                      <p:cBhvr>
                                        <p:cTn id="9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2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Right Arrow 61"/>
          <p:cNvSpPr/>
          <p:nvPr/>
        </p:nvSpPr>
        <p:spPr>
          <a:xfrm>
            <a:off x="6360934" y="1788461"/>
            <a:ext cx="727803" cy="35925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6338097" y="3587833"/>
            <a:ext cx="739799"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6360933" y="5448857"/>
            <a:ext cx="727801"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351839" y="1247900"/>
            <a:ext cx="6009096" cy="5248745"/>
            <a:chOff x="964706" y="1312069"/>
            <a:chExt cx="4821767" cy="4762631"/>
          </a:xfrm>
        </p:grpSpPr>
        <p:sp>
          <p:nvSpPr>
            <p:cNvPr id="69" name="Freeform 68"/>
            <p:cNvSpPr/>
            <p:nvPr/>
          </p:nvSpPr>
          <p:spPr>
            <a:xfrm>
              <a:off x="2385204" y="1391552"/>
              <a:ext cx="3401269" cy="129959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070646"/>
              <a:ext cx="3401269" cy="130278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723546"/>
              <a:ext cx="3401269" cy="1270282"/>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1596118"/>
              <a:ext cx="2362794" cy="7554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分析</a:t>
              </a:r>
              <a:r>
                <a:rPr lang="zh-CN" altLang="zh-CN" sz="1800" dirty="0">
                  <a:latin typeface="微软雅黑" panose="020B0503020204020204" pitchFamily="34" charset="-122"/>
                  <a:ea typeface="微软雅黑" panose="020B0503020204020204" pitchFamily="34" charset="-122"/>
                </a:rPr>
                <a:t>历史客流量及</a:t>
              </a:r>
              <a:r>
                <a:rPr lang="zh-CN" altLang="en-US" sz="1800" dirty="0">
                  <a:latin typeface="微软雅黑" panose="020B0503020204020204" pitchFamily="34" charset="-122"/>
                  <a:ea typeface="微软雅黑" panose="020B0503020204020204" pitchFamily="34" charset="-122"/>
                </a:rPr>
                <a:t>实时</a:t>
              </a:r>
              <a:r>
                <a:rPr lang="zh-CN" altLang="zh-CN" sz="1800" dirty="0" smtClean="0">
                  <a:latin typeface="微软雅黑" panose="020B0503020204020204" pitchFamily="34" charset="-122"/>
                  <a:ea typeface="微软雅黑" panose="020B0503020204020204" pitchFamily="34" charset="-122"/>
                </a:rPr>
                <a:t>客流量</a:t>
              </a:r>
              <a:r>
                <a:rPr lang="zh-CN" altLang="en-US" sz="1800" dirty="0" smtClean="0">
                  <a:latin typeface="微软雅黑" panose="020B0503020204020204" pitchFamily="34" charset="-122"/>
                  <a:ea typeface="微软雅黑" panose="020B0503020204020204" pitchFamily="34" charset="-122"/>
                </a:rPr>
                <a:t>即包括</a:t>
              </a:r>
              <a:r>
                <a:rPr lang="zh-CN" altLang="en-US" sz="1800" dirty="0">
                  <a:latin typeface="微软雅黑" panose="020B0503020204020204" pitchFamily="34" charset="-122"/>
                  <a:ea typeface="微软雅黑" panose="020B0503020204020204" pitchFamily="34" charset="-122"/>
                </a:rPr>
                <a:t>探针有效范围内检测到的全部</a:t>
              </a:r>
              <a:r>
                <a:rPr lang="en-US" altLang="zh-CN" sz="1800" dirty="0">
                  <a:latin typeface="微软雅黑" panose="020B0503020204020204" pitchFamily="34" charset="-122"/>
                  <a:ea typeface="微软雅黑" panose="020B0503020204020204" pitchFamily="34" charset="-122"/>
                </a:rPr>
                <a:t>MAC</a:t>
              </a:r>
              <a:r>
                <a:rPr lang="zh-CN" altLang="en-US" sz="1800" dirty="0" smtClean="0">
                  <a:latin typeface="微软雅黑" panose="020B0503020204020204" pitchFamily="34" charset="-122"/>
                  <a:ea typeface="微软雅黑" panose="020B0503020204020204" pitchFamily="34" charset="-122"/>
                </a:rPr>
                <a:t>数</a:t>
              </a:r>
              <a:endParaRPr lang="en-US" altLang="zh-CN" sz="1800" dirty="0">
                <a:latin typeface="微软雅黑" panose="020B0503020204020204" pitchFamily="34" charset="-122"/>
                <a:ea typeface="微软雅黑" panose="020B0503020204020204" pitchFamily="34" charset="-122"/>
              </a:endParaRPr>
            </a:p>
          </p:txBody>
        </p:sp>
        <p:sp>
          <p:nvSpPr>
            <p:cNvPr id="75" name="Freeform 45"/>
            <p:cNvSpPr>
              <a:spLocks noEditPoints="1"/>
            </p:cNvSpPr>
            <p:nvPr/>
          </p:nvSpPr>
          <p:spPr bwMode="auto">
            <a:xfrm>
              <a:off x="2545177"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203334"/>
              <a:ext cx="2362794" cy="100726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获取顾客实时入店量并以图表形式实时展示并进行环比与历史比较，</a:t>
              </a:r>
              <a:r>
                <a:rPr lang="zh-CN" altLang="en-US" sz="1800" dirty="0">
                  <a:latin typeface="微软雅黑" panose="020B0503020204020204" pitchFamily="34" charset="-122"/>
                  <a:ea typeface="微软雅黑" panose="020B0503020204020204" pitchFamily="34" charset="-122"/>
                </a:rPr>
                <a:t>全面</a:t>
              </a:r>
              <a:r>
                <a:rPr lang="zh-CN" altLang="zh-CN" sz="1800" dirty="0">
                  <a:latin typeface="微软雅黑" panose="020B0503020204020204" pitchFamily="34" charset="-122"/>
                  <a:ea typeface="微软雅黑" panose="020B0503020204020204" pitchFamily="34" charset="-122"/>
                </a:rPr>
                <a:t>呈现进入店铺或区域的客流及</a:t>
              </a:r>
              <a:r>
                <a:rPr lang="zh-CN" altLang="zh-CN" sz="1800" dirty="0" smtClean="0">
                  <a:latin typeface="微软雅黑" panose="020B0503020204020204" pitchFamily="34" charset="-122"/>
                  <a:ea typeface="微软雅黑" panose="020B0503020204020204" pitchFamily="34" charset="-122"/>
                </a:rPr>
                <a:t>趋势</a:t>
              </a:r>
              <a:endParaRPr lang="zh-CN" altLang="zh-CN" sz="1800" dirty="0">
                <a:latin typeface="微软雅黑" panose="020B0503020204020204" pitchFamily="34" charset="-122"/>
                <a:ea typeface="微软雅黑" panose="020B0503020204020204" pitchFamily="34" charset="-122"/>
              </a:endParaRPr>
            </a:p>
          </p:txBody>
        </p:sp>
        <p:sp>
          <p:nvSpPr>
            <p:cNvPr id="79" name="Freeform 45"/>
            <p:cNvSpPr>
              <a:spLocks noEditPoints="1"/>
            </p:cNvSpPr>
            <p:nvPr/>
          </p:nvSpPr>
          <p:spPr bwMode="auto">
            <a:xfrm>
              <a:off x="2545177" y="352648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4898599"/>
              <a:ext cx="2362794" cy="10053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zh-CN" sz="1800" dirty="0">
                  <a:latin typeface="微软雅黑" panose="020B0503020204020204" pitchFamily="34" charset="-122"/>
                  <a:ea typeface="微软雅黑" panose="020B0503020204020204" pitchFamily="34" charset="-122"/>
                  <a:cs typeface="Arial" panose="020B0604020202020204" pitchFamily="34" charset="0"/>
                </a:rPr>
                <a:t>记录到店</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与历史到过店的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记录表中对比，若存在则减去上次到店</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时间得到</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来访</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时间间隔</a:t>
              </a:r>
              <a:endParaRPr lang="zh-CN" altLang="zh-CN" sz="1800" dirty="0">
                <a:latin typeface="微软雅黑" panose="020B0503020204020204" pitchFamily="34" charset="-122"/>
                <a:ea typeface="微软雅黑" panose="020B0503020204020204" pitchFamily="34" charset="-122"/>
              </a:endParaRPr>
            </a:p>
          </p:txBody>
        </p:sp>
        <p:sp>
          <p:nvSpPr>
            <p:cNvPr id="81" name="Freeform 45"/>
            <p:cNvSpPr>
              <a:spLocks noEditPoints="1"/>
            </p:cNvSpPr>
            <p:nvPr/>
          </p:nvSpPr>
          <p:spPr bwMode="auto">
            <a:xfrm>
              <a:off x="2545177" y="515995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1312069"/>
              <a:ext cx="1431664" cy="1495355"/>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2962077"/>
              <a:ext cx="1431664" cy="14990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613077"/>
              <a:ext cx="1431664" cy="1461623"/>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grpSp>
      <p:grpSp>
        <p:nvGrpSpPr>
          <p:cNvPr id="3" name="组合 2"/>
          <p:cNvGrpSpPr/>
          <p:nvPr/>
        </p:nvGrpSpPr>
        <p:grpSpPr>
          <a:xfrm>
            <a:off x="7090914" y="1247900"/>
            <a:ext cx="5634812" cy="5216390"/>
            <a:chOff x="7072276" y="1312069"/>
            <a:chExt cx="4832933" cy="4868632"/>
          </a:xfrm>
        </p:grpSpPr>
        <p:sp>
          <p:nvSpPr>
            <p:cNvPr id="46" name="Freeform 45"/>
            <p:cNvSpPr/>
            <p:nvPr/>
          </p:nvSpPr>
          <p:spPr>
            <a:xfrm flipH="1">
              <a:off x="7072277" y="1391551"/>
              <a:ext cx="3401269" cy="133903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6" y="3067144"/>
              <a:ext cx="3401269" cy="139383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7" y="4836176"/>
              <a:ext cx="3401269" cy="130660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1520494"/>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通过记录到店</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与历史到过店的</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记录表中</a:t>
              </a:r>
              <a:r>
                <a:rPr lang="zh-CN" altLang="en-US" sz="1800" dirty="0">
                  <a:latin typeface="微软雅黑" panose="020B0503020204020204" pitchFamily="34" charset="-122"/>
                  <a:ea typeface="微软雅黑" panose="020B0503020204020204" pitchFamily="34" charset="-122"/>
                </a:rPr>
                <a:t>记录匹配</a:t>
              </a:r>
              <a:r>
                <a:rPr lang="zh-CN" altLang="zh-CN" sz="1800" dirty="0">
                  <a:latin typeface="微软雅黑" panose="020B0503020204020204" pitchFamily="34" charset="-122"/>
                  <a:ea typeface="微软雅黑" panose="020B0503020204020204" pitchFamily="34" charset="-122"/>
                </a:rPr>
                <a:t>，若存在则说明是老顾客，否则为新</a:t>
              </a:r>
              <a:r>
                <a:rPr lang="zh-CN" altLang="zh-CN" sz="1800" dirty="0" smtClean="0">
                  <a:latin typeface="微软雅黑" panose="020B0503020204020204" pitchFamily="34" charset="-122"/>
                  <a:ea typeface="微软雅黑" panose="020B0503020204020204" pitchFamily="34" charset="-122"/>
                </a:rPr>
                <a:t>顾客</a:t>
              </a:r>
              <a:endParaRPr lang="zh-CN" altLang="zh-CN" sz="1800" dirty="0">
                <a:latin typeface="微软雅黑" panose="020B0503020204020204" pitchFamily="34" charset="-122"/>
                <a:ea typeface="微软雅黑" panose="020B0503020204020204" pitchFamily="34" charset="-122"/>
              </a:endParaRPr>
            </a:p>
          </p:txBody>
        </p:sp>
        <p:sp>
          <p:nvSpPr>
            <p:cNvPr id="90" name="Freeform 45"/>
            <p:cNvSpPr>
              <a:spLocks noEditPoints="1"/>
            </p:cNvSpPr>
            <p:nvPr/>
          </p:nvSpPr>
          <p:spPr bwMode="auto">
            <a:xfrm>
              <a:off x="9849513" y="363109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200682"/>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计算</a:t>
              </a:r>
              <a:r>
                <a:rPr lang="zh-CN" altLang="zh-CN" sz="1800" dirty="0">
                  <a:latin typeface="微软雅黑" panose="020B0503020204020204" pitchFamily="34" charset="-122"/>
                  <a:ea typeface="微软雅黑" panose="020B0503020204020204" pitchFamily="34" charset="-122"/>
                </a:rPr>
                <a:t>顾客活跃</a:t>
              </a:r>
              <a:r>
                <a:rPr lang="zh-CN" altLang="zh-CN" sz="1800" dirty="0" smtClean="0">
                  <a:latin typeface="微软雅黑" panose="020B0503020204020204" pitchFamily="34" charset="-122"/>
                  <a:ea typeface="微软雅黑" panose="020B0503020204020204" pitchFamily="34" charset="-122"/>
                </a:rPr>
                <a:t>度分别</a:t>
              </a:r>
              <a:r>
                <a:rPr lang="zh-CN" altLang="zh-CN" sz="1800" dirty="0">
                  <a:latin typeface="微软雅黑" panose="020B0503020204020204" pitchFamily="34" charset="-122"/>
                  <a:ea typeface="微软雅黑" panose="020B0503020204020204" pitchFamily="34" charset="-122"/>
                </a:rPr>
                <a:t>展示高活跃度、中活跃度、低活跃度、沉睡活跃度的人数以及比例</a:t>
              </a:r>
              <a:r>
                <a:rPr lang="zh-CN" altLang="en-US" sz="1800" dirty="0">
                  <a:latin typeface="微软雅黑" panose="020B0503020204020204" pitchFamily="34" charset="-122"/>
                  <a:ea typeface="微软雅黑" panose="020B0503020204020204" pitchFamily="34" charset="-122"/>
                </a:rPr>
                <a:t>并</a:t>
              </a:r>
              <a:r>
                <a:rPr lang="zh-CN" altLang="en-US" sz="1800" dirty="0" smtClean="0">
                  <a:latin typeface="微软雅黑" panose="020B0503020204020204" pitchFamily="34" charset="-122"/>
                  <a:ea typeface="微软雅黑" panose="020B0503020204020204" pitchFamily="34" charset="-122"/>
                </a:rPr>
                <a:t>加以历史比较</a:t>
              </a:r>
              <a:endParaRPr lang="zh-CN" altLang="zh-CN" sz="1800" dirty="0">
                <a:latin typeface="微软雅黑" panose="020B0503020204020204" pitchFamily="34" charset="-122"/>
                <a:ea typeface="微软雅黑" panose="020B0503020204020204" pitchFamily="34" charset="-122"/>
              </a:endParaRPr>
            </a:p>
          </p:txBody>
        </p:sp>
        <p:sp>
          <p:nvSpPr>
            <p:cNvPr id="92" name="Freeform 45"/>
            <p:cNvSpPr>
              <a:spLocks noEditPoints="1"/>
            </p:cNvSpPr>
            <p:nvPr/>
          </p:nvSpPr>
          <p:spPr bwMode="auto">
            <a:xfrm>
              <a:off x="9836281" y="5232963"/>
              <a:ext cx="450507" cy="46127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5692" y="4938942"/>
              <a:ext cx="2362794" cy="113754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10000"/>
                </a:lnSpc>
              </a:pPr>
              <a:r>
                <a:rPr lang="zh-CN" altLang="zh-CN" sz="1800" dirty="0">
                  <a:latin typeface="微软雅黑" panose="020B0503020204020204" pitchFamily="34" charset="-122"/>
                  <a:ea typeface="微软雅黑" panose="020B0503020204020204" pitchFamily="34" charset="-122"/>
                </a:rPr>
                <a:t>通过记录顾客刚到店的时间戳，再</a:t>
              </a:r>
              <a:r>
                <a:rPr lang="zh-CN" altLang="en-US" sz="1800" dirty="0">
                  <a:latin typeface="微软雅黑" panose="020B0503020204020204" pitchFamily="34" charset="-122"/>
                  <a:ea typeface="微软雅黑" panose="020B0503020204020204" pitchFamily="34" charset="-122"/>
                </a:rPr>
                <a:t>记录</a:t>
              </a:r>
              <a:r>
                <a:rPr lang="zh-CN" altLang="zh-CN" sz="1800" dirty="0">
                  <a:latin typeface="微软雅黑" panose="020B0503020204020204" pitchFamily="34" charset="-122"/>
                  <a:ea typeface="微软雅黑" panose="020B0503020204020204" pitchFamily="34" charset="-122"/>
                </a:rPr>
                <a:t>该顾客已经出店的时间戳，作</a:t>
              </a:r>
              <a:r>
                <a:rPr lang="zh-CN" altLang="zh-CN" sz="1800" dirty="0" smtClean="0">
                  <a:latin typeface="微软雅黑" panose="020B0503020204020204" pitchFamily="34" charset="-122"/>
                  <a:ea typeface="微软雅黑" panose="020B0503020204020204" pitchFamily="34" charset="-122"/>
                </a:rPr>
                <a:t>差</a:t>
              </a:r>
              <a:r>
                <a:rPr lang="zh-CN" altLang="en-US" sz="1800" dirty="0" smtClean="0">
                  <a:latin typeface="微软雅黑" panose="020B0503020204020204" pitchFamily="34" charset="-122"/>
                  <a:ea typeface="微软雅黑" panose="020B0503020204020204" pitchFamily="34" charset="-122"/>
                </a:rPr>
                <a:t>，长为深访</a:t>
              </a:r>
              <a:endParaRPr lang="en-US" altLang="zh-CN" sz="1800" dirty="0" smtClean="0">
                <a:latin typeface="微软雅黑" panose="020B0503020204020204" pitchFamily="34" charset="-122"/>
                <a:ea typeface="微软雅黑" panose="020B0503020204020204" pitchFamily="34" charset="-122"/>
              </a:endParaRPr>
            </a:p>
            <a:p>
              <a:pPr lvl="0" algn="l">
                <a:lnSpc>
                  <a:spcPct val="110000"/>
                </a:lnSpc>
              </a:pPr>
              <a:r>
                <a:rPr lang="zh-CN" altLang="en-US" sz="1800" dirty="0" smtClean="0">
                  <a:latin typeface="微软雅黑" panose="020B0503020204020204" pitchFamily="34" charset="-122"/>
                  <a:ea typeface="微软雅黑" panose="020B0503020204020204" pitchFamily="34" charset="-122"/>
                </a:rPr>
                <a:t>短为跳出。</a:t>
              </a:r>
              <a:endParaRPr lang="en-US" altLang="zh-CN" sz="1800" dirty="0">
                <a:latin typeface="微软雅黑" panose="020B0503020204020204" pitchFamily="34" charset="-122"/>
                <a:ea typeface="微软雅黑" panose="020B0503020204020204" pitchFamily="34" charset="-122"/>
              </a:endParaRPr>
            </a:p>
          </p:txBody>
        </p:sp>
        <p:sp>
          <p:nvSpPr>
            <p:cNvPr id="45" name="Rounded Rectangle 44"/>
            <p:cNvSpPr/>
            <p:nvPr/>
          </p:nvSpPr>
          <p:spPr>
            <a:xfrm flipH="1">
              <a:off x="10462379" y="1312069"/>
              <a:ext cx="1431664" cy="1538118"/>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73545" y="3009263"/>
              <a:ext cx="1431664" cy="1541895"/>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79" y="4707478"/>
              <a:ext cx="1431664" cy="1473223"/>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gr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分析目标</a:t>
            </a:r>
          </a:p>
        </p:txBody>
      </p:sp>
    </p:spTree>
    <p:extLst>
      <p:ext uri="{BB962C8B-B14F-4D97-AF65-F5344CB8AC3E}">
        <p14:creationId xmlns:p14="http://schemas.microsoft.com/office/powerpoint/2010/main" val="37390772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barn(outVertical)">
                                      <p:cBhvr>
                                        <p:cTn id="11" dur="500"/>
                                        <p:tgtEl>
                                          <p:spTgt spid="6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75252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项目开发过程</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5436112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0-#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 fill="hold"/>
                                        <p:tgtEl>
                                          <p:spTgt spid="8"/>
                                        </p:tgtEl>
                                        <p:attrNameLst>
                                          <p:attrName>ppt_w</p:attrName>
                                        </p:attrNameLst>
                                      </p:cBhvr>
                                      <p:tavLst>
                                        <p:tav tm="0">
                                          <p:val>
                                            <p:strVal val="4*#ppt_w"/>
                                          </p:val>
                                        </p:tav>
                                        <p:tav tm="100000">
                                          <p:val>
                                            <p:strVal val="#ppt_w"/>
                                          </p:val>
                                        </p:tav>
                                      </p:tavLst>
                                    </p:anim>
                                    <p:anim calcmode="lin" valueType="num">
                                      <p:cBhvr>
                                        <p:cTn id="14" dur="1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0743" y="736005"/>
            <a:ext cx="6984777" cy="6275821"/>
            <a:chOff x="5904654" y="1693387"/>
            <a:chExt cx="2523656" cy="3314814"/>
          </a:xfrm>
        </p:grpSpPr>
        <p:sp>
          <p:nvSpPr>
            <p:cNvPr id="13" name="Freeform 32"/>
            <p:cNvSpPr>
              <a:spLocks noEditPoints="1"/>
            </p:cNvSpPr>
            <p:nvPr/>
          </p:nvSpPr>
          <p:spPr bwMode="auto">
            <a:xfrm>
              <a:off x="5904654" y="1693387"/>
              <a:ext cx="303539"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4" name="组合 13"/>
            <p:cNvGrpSpPr/>
            <p:nvPr/>
          </p:nvGrpSpPr>
          <p:grpSpPr>
            <a:xfrm>
              <a:off x="6208193" y="1710733"/>
              <a:ext cx="2220117" cy="3297468"/>
              <a:chOff x="878016" y="4280057"/>
              <a:chExt cx="2220117" cy="3297468"/>
            </a:xfrm>
          </p:grpSpPr>
          <p:sp>
            <p:nvSpPr>
              <p:cNvPr id="15" name="文本框 14"/>
              <p:cNvSpPr txBox="1"/>
              <p:nvPr/>
            </p:nvSpPr>
            <p:spPr>
              <a:xfrm>
                <a:off x="1129899" y="4280057"/>
                <a:ext cx="1766835" cy="406410"/>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4400" dirty="0" smtClean="0">
                    <a:latin typeface="微软雅黑" panose="020B0503020204020204" pitchFamily="34" charset="-122"/>
                    <a:ea typeface="微软雅黑" panose="020B0503020204020204" pitchFamily="34" charset="-122"/>
                  </a:rPr>
                  <a:t>数据采集</a:t>
                </a:r>
                <a:endParaRPr lang="zh-CN" altLang="en-US" sz="4400" dirty="0">
                  <a:latin typeface="微软雅黑" panose="020B0503020204020204" pitchFamily="34" charset="-122"/>
                  <a:ea typeface="微软雅黑" panose="020B0503020204020204" pitchFamily="34" charset="-122"/>
                </a:endParaRPr>
              </a:p>
            </p:txBody>
          </p:sp>
          <p:sp>
            <p:nvSpPr>
              <p:cNvPr id="17" name="矩形 16"/>
              <p:cNvSpPr/>
              <p:nvPr/>
            </p:nvSpPr>
            <p:spPr>
              <a:xfrm>
                <a:off x="878016" y="4732656"/>
                <a:ext cx="2220117" cy="2844869"/>
              </a:xfrm>
              <a:prstGeom prst="rect">
                <a:avLst/>
              </a:prstGeom>
            </p:spPr>
            <p:txBody>
              <a:bodyPr wrap="square">
                <a:spAutoFit/>
              </a:bodyPr>
              <a:lstStyle/>
              <a:p>
                <a:pPr lvl="0"/>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探针对顾客进行</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秒一次的手机</a:t>
                </a:r>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32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本系统中，单独</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部署</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一个服务器，用来接收探针定时发送的数据，将数据保存到数据分析平台待用，文件系统使用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分布式文件系统，保存在构建在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上的分布式列存储系统中</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HBASE</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分布式数据库，设置探针每三秒发送一次数据，采集的原始数据为</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JSON</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结构。</a:t>
                </a:r>
                <a:endParaRPr lang="zh-CN" altLang="en-US" sz="3200" dirty="0">
                  <a:latin typeface="微软雅黑" panose="020B0503020204020204" pitchFamily="34" charset="-122"/>
                  <a:ea typeface="微软雅黑" panose="020B0503020204020204" pitchFamily="34" charset="-122"/>
                </a:endParaRPr>
              </a:p>
              <a:p>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数据采集</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142983146"/>
              </p:ext>
            </p:extLst>
          </p:nvPr>
        </p:nvGraphicFramePr>
        <p:xfrm>
          <a:off x="8517607" y="1642559"/>
          <a:ext cx="3540181" cy="3916129"/>
        </p:xfrm>
        <a:graphic>
          <a:graphicData uri="http://schemas.openxmlformats.org/presentationml/2006/ole">
            <mc:AlternateContent xmlns:mc="http://schemas.openxmlformats.org/markup-compatibility/2006">
              <mc:Choice xmlns:v="urn:schemas-microsoft-com:vml" Requires="v">
                <p:oleObj spid="_x0000_s1161" name="Visio" r:id="rId5" imgW="1886216" imgH="2057400" progId="Visio.Drawing.15">
                  <p:embed/>
                </p:oleObj>
              </mc:Choice>
              <mc:Fallback>
                <p:oleObj name="Visio" r:id="rId5" imgW="1886216" imgH="2057400" progId="Visio.Drawing.15">
                  <p:embed/>
                  <p:pic>
                    <p:nvPicPr>
                      <p:cNvPr id="0" name=""/>
                      <p:cNvPicPr>
                        <a:picLocks noChangeAspect="1" noChangeArrowheads="1"/>
                      </p:cNvPicPr>
                      <p:nvPr/>
                    </p:nvPicPr>
                    <p:blipFill>
                      <a:blip r:embed="rId6"/>
                      <a:srcRect/>
                      <a:stretch>
                        <a:fillRect/>
                      </a:stretch>
                    </p:blipFill>
                    <p:spPr bwMode="auto">
                      <a:xfrm>
                        <a:off x="8517607" y="1642559"/>
                        <a:ext cx="3540181" cy="3916129"/>
                      </a:xfrm>
                      <a:prstGeom prst="rect">
                        <a:avLst/>
                      </a:prstGeom>
                      <a:noFill/>
                    </p:spPr>
                  </p:pic>
                </p:oleObj>
              </mc:Fallback>
            </mc:AlternateContent>
          </a:graphicData>
        </a:graphic>
      </p:graphicFrame>
    </p:spTree>
    <p:extLst>
      <p:ext uri="{BB962C8B-B14F-4D97-AF65-F5344CB8AC3E}">
        <p14:creationId xmlns:p14="http://schemas.microsoft.com/office/powerpoint/2010/main" val="30555054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068"/>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1537</Words>
  <Application>Microsoft Office PowerPoint</Application>
  <PresentationFormat>自定义</PresentationFormat>
  <Paragraphs>218</Paragraphs>
  <Slides>25</Slides>
  <Notes>23</Notes>
  <HiddenSlides>0</HiddenSlides>
  <MMClips>1</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25</vt:i4>
      </vt:variant>
    </vt:vector>
  </HeadingPairs>
  <TitlesOfParts>
    <vt:vector size="38" baseType="lpstr">
      <vt:lpstr>仿宋_GB2312</vt:lpstr>
      <vt:lpstr>宋体</vt:lpstr>
      <vt:lpstr>微软雅黑</vt:lpstr>
      <vt:lpstr>造字工房悦黑体验版纤细体</vt:lpstr>
      <vt:lpstr>Arial</vt:lpstr>
      <vt:lpstr>Calibri</vt:lpstr>
      <vt:lpstr>Calibri Light</vt:lpstr>
      <vt:lpstr>Times New Roman</vt:lpstr>
      <vt:lpstr>自定义设计方案</vt:lpstr>
      <vt:lpstr>1_默认设计模板</vt:lpstr>
      <vt:lpstr>2_默认设计模板</vt:lpstr>
      <vt:lpstr>3_默认设计模板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bt068</dc:title>
  <dc:creator/>
  <cp:lastModifiedBy/>
  <cp:revision>1</cp:revision>
  <dcterms:created xsi:type="dcterms:W3CDTF">2016-11-06T15:56:17Z</dcterms:created>
  <dcterms:modified xsi:type="dcterms:W3CDTF">2018-05-16T05:43:57Z</dcterms:modified>
</cp:coreProperties>
</file>